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6" r:id="rId3"/>
    <p:sldId id="257" r:id="rId4"/>
    <p:sldId id="259" r:id="rId5"/>
    <p:sldId id="260" r:id="rId6"/>
    <p:sldId id="262" r:id="rId7"/>
    <p:sldId id="261"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0" d="100"/>
          <a:sy n="110" d="100"/>
        </p:scale>
        <p:origin x="576"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9DE56C-967C-479D-9D7D-1DB2CB4D61FA}" type="datetimeFigureOut">
              <a:rPr lang="en-US" smtClean="0"/>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5868E5-C1F2-436C-8948-737B812A2C1F}" type="slidenum">
              <a:rPr lang="en-US" smtClean="0"/>
              <a:t>‹#›</a:t>
            </a:fld>
            <a:endParaRPr lang="en-US"/>
          </a:p>
        </p:txBody>
      </p:sp>
    </p:spTree>
    <p:extLst>
      <p:ext uri="{BB962C8B-B14F-4D97-AF65-F5344CB8AC3E}">
        <p14:creationId xmlns:p14="http://schemas.microsoft.com/office/powerpoint/2010/main" val="1096461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9DE56C-967C-479D-9D7D-1DB2CB4D61FA}" type="datetimeFigureOut">
              <a:rPr lang="en-US" smtClean="0"/>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5868E5-C1F2-436C-8948-737B812A2C1F}" type="slidenum">
              <a:rPr lang="en-US" smtClean="0"/>
              <a:t>‹#›</a:t>
            </a:fld>
            <a:endParaRPr lang="en-US"/>
          </a:p>
        </p:txBody>
      </p:sp>
    </p:spTree>
    <p:extLst>
      <p:ext uri="{BB962C8B-B14F-4D97-AF65-F5344CB8AC3E}">
        <p14:creationId xmlns:p14="http://schemas.microsoft.com/office/powerpoint/2010/main" val="1027754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9DE56C-967C-479D-9D7D-1DB2CB4D61FA}" type="datetimeFigureOut">
              <a:rPr lang="en-US" smtClean="0"/>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5868E5-C1F2-436C-8948-737B812A2C1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57865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9DE56C-967C-479D-9D7D-1DB2CB4D61FA}" type="datetimeFigureOut">
              <a:rPr lang="en-US" smtClean="0"/>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5868E5-C1F2-436C-8948-737B812A2C1F}" type="slidenum">
              <a:rPr lang="en-US" smtClean="0"/>
              <a:t>‹#›</a:t>
            </a:fld>
            <a:endParaRPr lang="en-US"/>
          </a:p>
        </p:txBody>
      </p:sp>
    </p:spTree>
    <p:extLst>
      <p:ext uri="{BB962C8B-B14F-4D97-AF65-F5344CB8AC3E}">
        <p14:creationId xmlns:p14="http://schemas.microsoft.com/office/powerpoint/2010/main" val="4249690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9DE56C-967C-479D-9D7D-1DB2CB4D61FA}" type="datetimeFigureOut">
              <a:rPr lang="en-US" smtClean="0"/>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5868E5-C1F2-436C-8948-737B812A2C1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32300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9DE56C-967C-479D-9D7D-1DB2CB4D61FA}" type="datetimeFigureOut">
              <a:rPr lang="en-US" smtClean="0"/>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5868E5-C1F2-436C-8948-737B812A2C1F}" type="slidenum">
              <a:rPr lang="en-US" smtClean="0"/>
              <a:t>‹#›</a:t>
            </a:fld>
            <a:endParaRPr lang="en-US"/>
          </a:p>
        </p:txBody>
      </p:sp>
    </p:spTree>
    <p:extLst>
      <p:ext uri="{BB962C8B-B14F-4D97-AF65-F5344CB8AC3E}">
        <p14:creationId xmlns:p14="http://schemas.microsoft.com/office/powerpoint/2010/main" val="1300260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9DE56C-967C-479D-9D7D-1DB2CB4D61FA}" type="datetimeFigureOut">
              <a:rPr lang="en-US" smtClean="0"/>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5868E5-C1F2-436C-8948-737B812A2C1F}" type="slidenum">
              <a:rPr lang="en-US" smtClean="0"/>
              <a:t>‹#›</a:t>
            </a:fld>
            <a:endParaRPr lang="en-US"/>
          </a:p>
        </p:txBody>
      </p:sp>
    </p:spTree>
    <p:extLst>
      <p:ext uri="{BB962C8B-B14F-4D97-AF65-F5344CB8AC3E}">
        <p14:creationId xmlns:p14="http://schemas.microsoft.com/office/powerpoint/2010/main" val="2813073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9DE56C-967C-479D-9D7D-1DB2CB4D61FA}" type="datetimeFigureOut">
              <a:rPr lang="en-US" smtClean="0"/>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5868E5-C1F2-436C-8948-737B812A2C1F}" type="slidenum">
              <a:rPr lang="en-US" smtClean="0"/>
              <a:t>‹#›</a:t>
            </a:fld>
            <a:endParaRPr lang="en-US"/>
          </a:p>
        </p:txBody>
      </p:sp>
    </p:spTree>
    <p:extLst>
      <p:ext uri="{BB962C8B-B14F-4D97-AF65-F5344CB8AC3E}">
        <p14:creationId xmlns:p14="http://schemas.microsoft.com/office/powerpoint/2010/main" val="3103880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9DE56C-967C-479D-9D7D-1DB2CB4D61FA}" type="datetimeFigureOut">
              <a:rPr lang="en-US" smtClean="0"/>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5868E5-C1F2-436C-8948-737B812A2C1F}" type="slidenum">
              <a:rPr lang="en-US" smtClean="0"/>
              <a:t>‹#›</a:t>
            </a:fld>
            <a:endParaRPr lang="en-US"/>
          </a:p>
        </p:txBody>
      </p:sp>
    </p:spTree>
    <p:extLst>
      <p:ext uri="{BB962C8B-B14F-4D97-AF65-F5344CB8AC3E}">
        <p14:creationId xmlns:p14="http://schemas.microsoft.com/office/powerpoint/2010/main" val="675602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9DE56C-967C-479D-9D7D-1DB2CB4D61FA}" type="datetimeFigureOut">
              <a:rPr lang="en-US" smtClean="0"/>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5868E5-C1F2-436C-8948-737B812A2C1F}" type="slidenum">
              <a:rPr lang="en-US" smtClean="0"/>
              <a:t>‹#›</a:t>
            </a:fld>
            <a:endParaRPr lang="en-US"/>
          </a:p>
        </p:txBody>
      </p:sp>
    </p:spTree>
    <p:extLst>
      <p:ext uri="{BB962C8B-B14F-4D97-AF65-F5344CB8AC3E}">
        <p14:creationId xmlns:p14="http://schemas.microsoft.com/office/powerpoint/2010/main" val="2142459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9DE56C-967C-479D-9D7D-1DB2CB4D61FA}" type="datetimeFigureOut">
              <a:rPr lang="en-US" smtClean="0"/>
              <a:t>3/17/2014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5868E5-C1F2-436C-8948-737B812A2C1F}" type="slidenum">
              <a:rPr lang="en-US" smtClean="0"/>
              <a:t>‹#›</a:t>
            </a:fld>
            <a:endParaRPr lang="en-US"/>
          </a:p>
        </p:txBody>
      </p:sp>
    </p:spTree>
    <p:extLst>
      <p:ext uri="{BB962C8B-B14F-4D97-AF65-F5344CB8AC3E}">
        <p14:creationId xmlns:p14="http://schemas.microsoft.com/office/powerpoint/2010/main" val="1800876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9DE56C-967C-479D-9D7D-1DB2CB4D61FA}" type="datetimeFigureOut">
              <a:rPr lang="en-US" smtClean="0"/>
              <a:t>3/17/2014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5868E5-C1F2-436C-8948-737B812A2C1F}" type="slidenum">
              <a:rPr lang="en-US" smtClean="0"/>
              <a:t>‹#›</a:t>
            </a:fld>
            <a:endParaRPr lang="en-US"/>
          </a:p>
        </p:txBody>
      </p:sp>
    </p:spTree>
    <p:extLst>
      <p:ext uri="{BB962C8B-B14F-4D97-AF65-F5344CB8AC3E}">
        <p14:creationId xmlns:p14="http://schemas.microsoft.com/office/powerpoint/2010/main" val="278232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A9DE56C-967C-479D-9D7D-1DB2CB4D61FA}" type="datetimeFigureOut">
              <a:rPr lang="en-US" smtClean="0"/>
              <a:t>3/17/2014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5868E5-C1F2-436C-8948-737B812A2C1F}" type="slidenum">
              <a:rPr lang="en-US" smtClean="0"/>
              <a:t>‹#›</a:t>
            </a:fld>
            <a:endParaRPr lang="en-US"/>
          </a:p>
        </p:txBody>
      </p:sp>
    </p:spTree>
    <p:extLst>
      <p:ext uri="{BB962C8B-B14F-4D97-AF65-F5344CB8AC3E}">
        <p14:creationId xmlns:p14="http://schemas.microsoft.com/office/powerpoint/2010/main" val="397665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9DE56C-967C-479D-9D7D-1DB2CB4D61FA}" type="datetimeFigureOut">
              <a:rPr lang="en-US" smtClean="0"/>
              <a:t>3/17/2014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5868E5-C1F2-436C-8948-737B812A2C1F}" type="slidenum">
              <a:rPr lang="en-US" smtClean="0"/>
              <a:t>‹#›</a:t>
            </a:fld>
            <a:endParaRPr lang="en-US"/>
          </a:p>
        </p:txBody>
      </p:sp>
    </p:spTree>
    <p:extLst>
      <p:ext uri="{BB962C8B-B14F-4D97-AF65-F5344CB8AC3E}">
        <p14:creationId xmlns:p14="http://schemas.microsoft.com/office/powerpoint/2010/main" val="1582581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9DE56C-967C-479D-9D7D-1DB2CB4D61FA}" type="datetimeFigureOut">
              <a:rPr lang="en-US" smtClean="0"/>
              <a:t>3/17/2014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5868E5-C1F2-436C-8948-737B812A2C1F}" type="slidenum">
              <a:rPr lang="en-US" smtClean="0"/>
              <a:t>‹#›</a:t>
            </a:fld>
            <a:endParaRPr lang="en-US"/>
          </a:p>
        </p:txBody>
      </p:sp>
    </p:spTree>
    <p:extLst>
      <p:ext uri="{BB962C8B-B14F-4D97-AF65-F5344CB8AC3E}">
        <p14:creationId xmlns:p14="http://schemas.microsoft.com/office/powerpoint/2010/main" val="628732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9DE56C-967C-479D-9D7D-1DB2CB4D61FA}" type="datetimeFigureOut">
              <a:rPr lang="en-US" smtClean="0"/>
              <a:t>3/17/2014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5868E5-C1F2-436C-8948-737B812A2C1F}" type="slidenum">
              <a:rPr lang="en-US" smtClean="0"/>
              <a:t>‹#›</a:t>
            </a:fld>
            <a:endParaRPr lang="en-US"/>
          </a:p>
        </p:txBody>
      </p:sp>
    </p:spTree>
    <p:extLst>
      <p:ext uri="{BB962C8B-B14F-4D97-AF65-F5344CB8AC3E}">
        <p14:creationId xmlns:p14="http://schemas.microsoft.com/office/powerpoint/2010/main" val="2649369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A9DE56C-967C-479D-9D7D-1DB2CB4D61FA}" type="datetimeFigureOut">
              <a:rPr lang="en-US" smtClean="0"/>
              <a:t>3/17/2014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D5868E5-C1F2-436C-8948-737B812A2C1F}" type="slidenum">
              <a:rPr lang="en-US" smtClean="0"/>
              <a:t>‹#›</a:t>
            </a:fld>
            <a:endParaRPr lang="en-US"/>
          </a:p>
        </p:txBody>
      </p:sp>
    </p:spTree>
    <p:extLst>
      <p:ext uri="{BB962C8B-B14F-4D97-AF65-F5344CB8AC3E}">
        <p14:creationId xmlns:p14="http://schemas.microsoft.com/office/powerpoint/2010/main" val="426580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e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image" Target="../media/image1.jpg"/><Relationship Id="rId9"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10" Type="http://schemas.openxmlformats.org/officeDocument/2006/relationships/image" Target="../media/image20.jpg"/><Relationship Id="rId4" Type="http://schemas.openxmlformats.org/officeDocument/2006/relationships/image" Target="../media/image14.jpg"/><Relationship Id="rId9" Type="http://schemas.openxmlformats.org/officeDocument/2006/relationships/image" Target="../media/image19.jpg"/></Relationships>
</file>

<file path=ppt/slides/_rels/slide4.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eg"/><Relationship Id="rId7" Type="http://schemas.openxmlformats.org/officeDocument/2006/relationships/image" Target="../media/image26.jpg"/><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jpeg"/><Relationship Id="rId4" Type="http://schemas.openxmlformats.org/officeDocument/2006/relationships/image" Target="../media/image23.jpg"/></Relationships>
</file>

<file path=ppt/slides/_rels/slide5.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6.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4.xml"/><Relationship Id="rId6" Type="http://schemas.openxmlformats.org/officeDocument/2006/relationships/image" Target="../media/image40.jpeg"/><Relationship Id="rId11" Type="http://schemas.openxmlformats.org/officeDocument/2006/relationships/image" Target="../media/image45.jpg"/><Relationship Id="rId5" Type="http://schemas.openxmlformats.org/officeDocument/2006/relationships/image" Target="../media/image39.jpg"/><Relationship Id="rId10" Type="http://schemas.openxmlformats.org/officeDocument/2006/relationships/image" Target="../media/image44.jpeg"/><Relationship Id="rId4" Type="http://schemas.openxmlformats.org/officeDocument/2006/relationships/image" Target="../media/image38.jpg"/><Relationship Id="rId9" Type="http://schemas.openxmlformats.org/officeDocument/2006/relationships/image" Target="../media/image43.jpg"/></Relationships>
</file>

<file path=ppt/slides/_rels/slide7.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 Id="rId9" Type="http://schemas.openxmlformats.org/officeDocument/2006/relationships/image" Target="../media/image53.jpeg"/></Relationships>
</file>

<file path=ppt/slides/_rels/slide8.xml.rels><?xml version="1.0" encoding="UTF-8" standalone="yes"?>
<Relationships xmlns="http://schemas.openxmlformats.org/package/2006/relationships"><Relationship Id="rId3" Type="http://schemas.openxmlformats.org/officeDocument/2006/relationships/image" Target="../media/image55.jpg"/><Relationship Id="rId7" Type="http://schemas.openxmlformats.org/officeDocument/2006/relationships/image" Target="../media/image59.jpeg"/><Relationship Id="rId2" Type="http://schemas.openxmlformats.org/officeDocument/2006/relationships/image" Target="../media/image54.jpeg"/><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4.xml"/><Relationship Id="rId7" Type="http://schemas.openxmlformats.org/officeDocument/2006/relationships/image" Target="../media/image63.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2.jpg"/><Relationship Id="rId5" Type="http://schemas.openxmlformats.org/officeDocument/2006/relationships/image" Target="../media/image61.jpeg"/><Relationship Id="rId10" Type="http://schemas.openxmlformats.org/officeDocument/2006/relationships/image" Target="../media/image65.jpeg"/><Relationship Id="rId4" Type="http://schemas.openxmlformats.org/officeDocument/2006/relationships/image" Target="../media/image60.jpeg"/><Relationship Id="rId9" Type="http://schemas.openxmlformats.org/officeDocument/2006/relationships/image" Target="../media/image6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9788" y="78255"/>
            <a:ext cx="10515600" cy="567204"/>
          </a:xfrm>
        </p:spPr>
        <p:txBody>
          <a:bodyPr>
            <a:normAutofit fontScale="90000"/>
          </a:bodyPr>
          <a:lstStyle/>
          <a:p>
            <a:pPr algn="ctr"/>
            <a:r>
              <a:rPr lang="en-US" dirty="0" smtClean="0"/>
              <a:t>History Of Cruise Ships</a:t>
            </a:r>
            <a:endParaRPr lang="en-US" dirty="0"/>
          </a:p>
        </p:txBody>
      </p:sp>
      <p:sp>
        <p:nvSpPr>
          <p:cNvPr id="5" name="Text Placeholder 4"/>
          <p:cNvSpPr>
            <a:spLocks noGrp="1"/>
          </p:cNvSpPr>
          <p:nvPr>
            <p:ph type="body" idx="1"/>
          </p:nvPr>
        </p:nvSpPr>
        <p:spPr>
          <a:xfrm>
            <a:off x="158875" y="791696"/>
            <a:ext cx="5157787" cy="1778934"/>
          </a:xfrm>
        </p:spPr>
        <p:txBody>
          <a:bodyPr>
            <a:normAutofit fontScale="62500" lnSpcReduction="20000"/>
          </a:bodyPr>
          <a:lstStyle/>
          <a:p>
            <a:r>
              <a:rPr lang="en-US" dirty="0" smtClean="0"/>
              <a:t>Cruise ships and cruises become feasible in the early 1800’s. Prior to this there were only Passenger (some say Ocean) Liners.</a:t>
            </a:r>
          </a:p>
          <a:p>
            <a:r>
              <a:rPr lang="en-US" dirty="0" smtClean="0"/>
              <a:t>Today there are only 2 passenger liners in use: Cunard’s QE and QM2</a:t>
            </a:r>
          </a:p>
          <a:p>
            <a:r>
              <a:rPr lang="en-US" dirty="0" smtClean="0"/>
              <a:t>Below is a list of historic cruise ships (grown to a somewhat respective size)</a:t>
            </a:r>
            <a:endParaRPr lang="en-US" dirty="0"/>
          </a:p>
        </p:txBody>
      </p:sp>
      <p:sp>
        <p:nvSpPr>
          <p:cNvPr id="6" name="Content Placeholder 5"/>
          <p:cNvSpPr>
            <a:spLocks noGrp="1"/>
          </p:cNvSpPr>
          <p:nvPr>
            <p:ph sz="half" idx="2"/>
          </p:nvPr>
        </p:nvSpPr>
        <p:spPr>
          <a:xfrm>
            <a:off x="149506" y="2628885"/>
            <a:ext cx="5157787" cy="2517881"/>
          </a:xfrm>
        </p:spPr>
        <p:txBody>
          <a:bodyPr/>
          <a:lstStyle/>
          <a:p>
            <a:r>
              <a:rPr lang="en-US" dirty="0" err="1" smtClean="0"/>
              <a:t>Strathaird</a:t>
            </a:r>
            <a:endParaRPr lang="en-US" dirty="0" smtClean="0"/>
          </a:p>
          <a:p>
            <a:r>
              <a:rPr lang="en-US" dirty="0" err="1" smtClean="0"/>
              <a:t>Revanna</a:t>
            </a:r>
            <a:endParaRPr lang="en-US" dirty="0" smtClean="0"/>
          </a:p>
          <a:p>
            <a:r>
              <a:rPr lang="en-US" dirty="0" err="1" smtClean="0"/>
              <a:t>Prinzessin</a:t>
            </a:r>
            <a:r>
              <a:rPr lang="en-US" dirty="0" smtClean="0"/>
              <a:t> Victoria </a:t>
            </a:r>
            <a:r>
              <a:rPr lang="en-US" dirty="0" err="1" smtClean="0"/>
              <a:t>Luise</a:t>
            </a:r>
            <a:endParaRPr lang="en-US" dirty="0" smtClean="0"/>
          </a:p>
          <a:p>
            <a:r>
              <a:rPr lang="en-US" dirty="0" smtClean="0"/>
              <a:t>France</a:t>
            </a:r>
          </a:p>
          <a:p>
            <a:r>
              <a:rPr lang="en-US" dirty="0" smtClean="0"/>
              <a:t>Liberty Of The Seas</a:t>
            </a:r>
          </a:p>
          <a:p>
            <a:r>
              <a:rPr lang="en-US" dirty="0" smtClean="0"/>
              <a:t>Oasis Of the Seas</a:t>
            </a:r>
            <a:endParaRPr lang="en-US" dirty="0"/>
          </a:p>
        </p:txBody>
      </p:sp>
      <p:pic>
        <p:nvPicPr>
          <p:cNvPr id="16" name="Content Placeholder 15"/>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7923632" y="3258119"/>
            <a:ext cx="1895475" cy="676275"/>
          </a:xfr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2689" y="2961346"/>
            <a:ext cx="2011680" cy="126982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57954" y="2846610"/>
            <a:ext cx="2011680" cy="1227118"/>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48931" y="2846610"/>
            <a:ext cx="1945549" cy="1297033"/>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53216" y="2718588"/>
            <a:ext cx="2011680" cy="1280160"/>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33106" y="2683882"/>
            <a:ext cx="2676525" cy="1552575"/>
          </a:xfrm>
          <a:prstGeom prst="rect">
            <a:avLst/>
          </a:prstGeom>
        </p:spPr>
      </p:pic>
      <p:pic>
        <p:nvPicPr>
          <p:cNvPr id="2" name="Israel Shiker - Kmo Sira Truf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791200" y="3124200"/>
            <a:ext cx="609600" cy="609600"/>
          </a:xfrm>
          <a:prstGeom prst="rect">
            <a:avLst/>
          </a:prstGeom>
        </p:spPr>
      </p:pic>
      <p:sp>
        <p:nvSpPr>
          <p:cNvPr id="3" name="TextBox 2"/>
          <p:cNvSpPr txBox="1"/>
          <p:nvPr/>
        </p:nvSpPr>
        <p:spPr>
          <a:xfrm>
            <a:off x="8048931" y="5797826"/>
            <a:ext cx="4033578" cy="954107"/>
          </a:xfrm>
          <a:prstGeom prst="rect">
            <a:avLst/>
          </a:prstGeom>
          <a:noFill/>
        </p:spPr>
        <p:txBody>
          <a:bodyPr wrap="square" rtlCol="0">
            <a:spAutoFit/>
          </a:bodyPr>
          <a:lstStyle/>
          <a:p>
            <a:r>
              <a:rPr lang="en-US" sz="1400" dirty="0" smtClean="0"/>
              <a:t>Music:</a:t>
            </a:r>
          </a:p>
          <a:p>
            <a:r>
              <a:rPr lang="en-US" sz="1400" dirty="0" err="1" smtClean="0"/>
              <a:t>Kmo</a:t>
            </a:r>
            <a:r>
              <a:rPr lang="en-US" sz="1400" dirty="0" smtClean="0"/>
              <a:t> </a:t>
            </a:r>
            <a:r>
              <a:rPr lang="en-US" sz="1400" dirty="0" err="1" smtClean="0"/>
              <a:t>Sira</a:t>
            </a:r>
            <a:r>
              <a:rPr lang="en-US" sz="1400" dirty="0" smtClean="0"/>
              <a:t> </a:t>
            </a:r>
            <a:r>
              <a:rPr lang="en-US" sz="1400" dirty="0" err="1" smtClean="0"/>
              <a:t>Trufa</a:t>
            </a:r>
            <a:r>
              <a:rPr lang="en-US" sz="1400" dirty="0"/>
              <a:t> </a:t>
            </a:r>
            <a:r>
              <a:rPr lang="en-US" sz="1000" dirty="0"/>
              <a:t>translates </a:t>
            </a:r>
            <a:r>
              <a:rPr lang="en-US" sz="1000" dirty="0" smtClean="0"/>
              <a:t>to </a:t>
            </a:r>
            <a:r>
              <a:rPr lang="en-US" sz="1400" dirty="0" smtClean="0"/>
              <a:t>Like A Boat Capsizing. </a:t>
            </a:r>
          </a:p>
          <a:p>
            <a:r>
              <a:rPr lang="en-US" sz="1400" dirty="0" smtClean="0"/>
              <a:t>Singer: Aviva </a:t>
            </a:r>
            <a:r>
              <a:rPr lang="en-US" sz="1400" dirty="0" err="1"/>
              <a:t>Avidan</a:t>
            </a:r>
            <a:endParaRPr lang="en-US" sz="1400" dirty="0" smtClean="0"/>
          </a:p>
          <a:p>
            <a:r>
              <a:rPr lang="en-US" sz="1400" dirty="0" smtClean="0"/>
              <a:t>Choreography:</a:t>
            </a:r>
            <a:r>
              <a:rPr lang="en-US" sz="1400" dirty="0"/>
              <a:t> Israel </a:t>
            </a:r>
            <a:r>
              <a:rPr lang="en-US" sz="1400" dirty="0" err="1"/>
              <a:t>Shiker</a:t>
            </a:r>
            <a:r>
              <a:rPr lang="en-US" sz="1400" dirty="0"/>
              <a:t> </a:t>
            </a:r>
          </a:p>
        </p:txBody>
      </p:sp>
      <p:sp>
        <p:nvSpPr>
          <p:cNvPr id="8" name="TextBox 7"/>
          <p:cNvSpPr txBox="1"/>
          <p:nvPr/>
        </p:nvSpPr>
        <p:spPr>
          <a:xfrm>
            <a:off x="277907" y="5146766"/>
            <a:ext cx="4240827" cy="1200329"/>
          </a:xfrm>
          <a:prstGeom prst="rect">
            <a:avLst/>
          </a:prstGeom>
          <a:noFill/>
        </p:spPr>
        <p:txBody>
          <a:bodyPr wrap="square" rtlCol="0">
            <a:spAutoFit/>
          </a:bodyPr>
          <a:lstStyle/>
          <a:p>
            <a:r>
              <a:rPr lang="en-US" b="1" dirty="0" smtClean="0">
                <a:solidFill>
                  <a:schemeClr val="accent1"/>
                </a:solidFill>
              </a:rPr>
              <a:t>It is a cruise in February, 2014, designated as </a:t>
            </a:r>
            <a:r>
              <a:rPr lang="en-US" b="1" dirty="0" err="1" smtClean="0">
                <a:solidFill>
                  <a:schemeClr val="accent1"/>
                </a:solidFill>
              </a:rPr>
              <a:t>Machol</a:t>
            </a:r>
            <a:r>
              <a:rPr lang="en-US" b="1" dirty="0" smtClean="0">
                <a:solidFill>
                  <a:schemeClr val="accent1"/>
                </a:solidFill>
              </a:rPr>
              <a:t> Yam, aboard the Liberty Of The Seas that is the focus of this presentation</a:t>
            </a:r>
            <a:endParaRPr lang="en-US" b="1" dirty="0">
              <a:solidFill>
                <a:schemeClr val="accent1"/>
              </a:solidFill>
            </a:endParaRPr>
          </a:p>
        </p:txBody>
      </p:sp>
    </p:spTree>
    <p:extLst>
      <p:ext uri="{BB962C8B-B14F-4D97-AF65-F5344CB8AC3E}">
        <p14:creationId xmlns:p14="http://schemas.microsoft.com/office/powerpoint/2010/main" val="2820631446"/>
      </p:ext>
    </p:extLst>
  </p:cSld>
  <p:clrMapOvr>
    <a:masterClrMapping/>
  </p:clrMapOvr>
  <mc:AlternateContent xmlns:mc="http://schemas.openxmlformats.org/markup-compatibility/2006" xmlns:p14="http://schemas.microsoft.com/office/powerpoint/2010/main">
    <mc:Choice Requires="p14">
      <p:transition spd="slow" p14:dur="2000" advClick="0" advTm="17000"/>
    </mc:Choice>
    <mc:Fallback xmlns="">
      <p:transition spd="slow" advClick="0"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1" presetClass="entr" presetSubtype="0" fill="hold" nodeType="withEffect">
                                  <p:stCondLst>
                                    <p:cond delay="0"/>
                                  </p:stCondLst>
                                  <p:childTnLst>
                                    <p:set>
                                      <p:cBhvr>
                                        <p:cTn id="8" dur="1" fill="hold">
                                          <p:stCondLst>
                                            <p:cond delay="1999"/>
                                          </p:stCondLst>
                                        </p:cTn>
                                        <p:tgtEl>
                                          <p:spTgt spid="13"/>
                                        </p:tgtEl>
                                        <p:attrNameLst>
                                          <p:attrName>style.visibility</p:attrName>
                                        </p:attrNameLst>
                                      </p:cBhvr>
                                      <p:to>
                                        <p:strVal val="visible"/>
                                      </p:to>
                                    </p:set>
                                  </p:childTnLst>
                                </p:cTn>
                              </p:par>
                              <p:par>
                                <p:cTn id="9" presetID="27" presetClass="emph" presetSubtype="0" fill="remove" nodeType="withEffect">
                                  <p:stCondLst>
                                    <p:cond delay="0"/>
                                  </p:stCondLst>
                                  <p:childTnLst>
                                    <p:animClr clrSpc="rgb" dir="cw">
                                      <p:cBhvr override="childStyle">
                                        <p:cTn id="10" dur="1000" autoRev="1" fill="remove"/>
                                        <p:tgtEl>
                                          <p:spTgt spid="6">
                                            <p:txEl>
                                              <p:pRg st="0" end="0"/>
                                            </p:txEl>
                                          </p:spTgt>
                                        </p:tgtEl>
                                        <p:attrNameLst>
                                          <p:attrName>style.color</p:attrName>
                                        </p:attrNameLst>
                                      </p:cBhvr>
                                      <p:to>
                                        <a:schemeClr val="accent2"/>
                                      </p:to>
                                    </p:animClr>
                                    <p:animClr clrSpc="rgb" dir="cw">
                                      <p:cBhvr>
                                        <p:cTn id="11" dur="1000" autoRev="1" fill="remove"/>
                                        <p:tgtEl>
                                          <p:spTgt spid="6">
                                            <p:txEl>
                                              <p:pRg st="0" end="0"/>
                                            </p:txEl>
                                          </p:spTgt>
                                        </p:tgtEl>
                                        <p:attrNameLst>
                                          <p:attrName>fillcolor</p:attrName>
                                        </p:attrNameLst>
                                      </p:cBhvr>
                                      <p:to>
                                        <a:schemeClr val="accent2"/>
                                      </p:to>
                                    </p:animClr>
                                    <p:set>
                                      <p:cBhvr>
                                        <p:cTn id="12" dur="1000" autoRev="1" fill="remove"/>
                                        <p:tgtEl>
                                          <p:spTgt spid="6">
                                            <p:txEl>
                                              <p:pRg st="0" end="0"/>
                                            </p:txEl>
                                          </p:spTgt>
                                        </p:tgtEl>
                                        <p:attrNameLst>
                                          <p:attrName>fill.type</p:attrName>
                                        </p:attrNameLst>
                                      </p:cBhvr>
                                      <p:to>
                                        <p:strVal val="solid"/>
                                      </p:to>
                                    </p:set>
                                    <p:set>
                                      <p:cBhvr>
                                        <p:cTn id="13" dur="1000" autoRev="1" fill="remove"/>
                                        <p:tgtEl>
                                          <p:spTgt spid="6">
                                            <p:txEl>
                                              <p:pRg st="0" end="0"/>
                                            </p:txEl>
                                          </p:spTgt>
                                        </p:tgtEl>
                                        <p:attrNameLst>
                                          <p:attrName>fill.on</p:attrName>
                                        </p:attrNameLst>
                                      </p:cBhvr>
                                      <p:to>
                                        <p:strVal val="true"/>
                                      </p:to>
                                    </p:set>
                                  </p:childTnLst>
                                </p:cTn>
                              </p:par>
                              <p:par>
                                <p:cTn id="14" presetID="1" presetClass="exit" presetSubtype="0" fill="hold" nodeType="withEffect">
                                  <p:stCondLst>
                                    <p:cond delay="2000"/>
                                  </p:stCondLst>
                                  <p:childTnLst>
                                    <p:set>
                                      <p:cBhvr>
                                        <p:cTn id="15" dur="1" fill="hold">
                                          <p:stCondLst>
                                            <p:cond delay="9"/>
                                          </p:stCondLst>
                                        </p:cTn>
                                        <p:tgtEl>
                                          <p:spTgt spid="13"/>
                                        </p:tgtEl>
                                        <p:attrNameLst>
                                          <p:attrName>style.visibility</p:attrName>
                                        </p:attrNameLst>
                                      </p:cBhvr>
                                      <p:to>
                                        <p:strVal val="hidden"/>
                                      </p:to>
                                    </p:set>
                                  </p:childTnLst>
                                </p:cTn>
                              </p:par>
                            </p:childTnLst>
                          </p:cTn>
                        </p:par>
                        <p:par>
                          <p:cTn id="16" fill="hold">
                            <p:stCondLst>
                              <p:cond delay="2010"/>
                            </p:stCondLst>
                            <p:childTnLst>
                              <p:par>
                                <p:cTn id="17" presetID="1"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2010"/>
                            </p:stCondLst>
                            <p:childTnLst>
                              <p:par>
                                <p:cTn id="20" presetID="27" presetClass="emph" presetSubtype="0" fill="remove" nodeType="afterEffect">
                                  <p:stCondLst>
                                    <p:cond delay="0"/>
                                  </p:stCondLst>
                                  <p:childTnLst>
                                    <p:animClr clrSpc="rgb" dir="cw">
                                      <p:cBhvr override="childStyle">
                                        <p:cTn id="21" dur="1000" autoRev="1" fill="remove"/>
                                        <p:tgtEl>
                                          <p:spTgt spid="6">
                                            <p:txEl>
                                              <p:pRg st="1" end="1"/>
                                            </p:txEl>
                                          </p:spTgt>
                                        </p:tgtEl>
                                        <p:attrNameLst>
                                          <p:attrName>style.color</p:attrName>
                                        </p:attrNameLst>
                                      </p:cBhvr>
                                      <p:to>
                                        <a:schemeClr val="accent2"/>
                                      </p:to>
                                    </p:animClr>
                                    <p:animClr clrSpc="rgb" dir="cw">
                                      <p:cBhvr>
                                        <p:cTn id="22" dur="1000" autoRev="1" fill="remove"/>
                                        <p:tgtEl>
                                          <p:spTgt spid="6">
                                            <p:txEl>
                                              <p:pRg st="1" end="1"/>
                                            </p:txEl>
                                          </p:spTgt>
                                        </p:tgtEl>
                                        <p:attrNameLst>
                                          <p:attrName>fillcolor</p:attrName>
                                        </p:attrNameLst>
                                      </p:cBhvr>
                                      <p:to>
                                        <a:schemeClr val="accent2"/>
                                      </p:to>
                                    </p:animClr>
                                    <p:set>
                                      <p:cBhvr>
                                        <p:cTn id="23" dur="1000" autoRev="1" fill="remove"/>
                                        <p:tgtEl>
                                          <p:spTgt spid="6">
                                            <p:txEl>
                                              <p:pRg st="1" end="1"/>
                                            </p:txEl>
                                          </p:spTgt>
                                        </p:tgtEl>
                                        <p:attrNameLst>
                                          <p:attrName>fill.type</p:attrName>
                                        </p:attrNameLst>
                                      </p:cBhvr>
                                      <p:to>
                                        <p:strVal val="solid"/>
                                      </p:to>
                                    </p:set>
                                    <p:set>
                                      <p:cBhvr>
                                        <p:cTn id="24" dur="1000" autoRev="1" fill="remove"/>
                                        <p:tgtEl>
                                          <p:spTgt spid="6">
                                            <p:txEl>
                                              <p:pRg st="1" end="1"/>
                                            </p:txEl>
                                          </p:spTgt>
                                        </p:tgtEl>
                                        <p:attrNameLst>
                                          <p:attrName>fill.on</p:attrName>
                                        </p:attrNameLst>
                                      </p:cBhvr>
                                      <p:to>
                                        <p:strVal val="true"/>
                                      </p:to>
                                    </p:set>
                                  </p:childTnLst>
                                </p:cTn>
                              </p:par>
                              <p:par>
                                <p:cTn id="25" presetID="6" presetClass="emph" presetSubtype="0" fill="hold" nodeType="withEffect">
                                  <p:stCondLst>
                                    <p:cond delay="0"/>
                                  </p:stCondLst>
                                  <p:childTnLst>
                                    <p:animScale>
                                      <p:cBhvr>
                                        <p:cTn id="26" dur="2000" fill="hold"/>
                                        <p:tgtEl>
                                          <p:spTgt spid="11"/>
                                        </p:tgtEl>
                                      </p:cBhvr>
                                      <p:by x="125000" y="125000"/>
                                    </p:animScale>
                                  </p:childTnLst>
                                </p:cTn>
                              </p:par>
                            </p:childTnLst>
                          </p:cTn>
                        </p:par>
                        <p:par>
                          <p:cTn id="27" fill="hold">
                            <p:stCondLst>
                              <p:cond delay="4010"/>
                            </p:stCondLst>
                            <p:childTnLst>
                              <p:par>
                                <p:cTn id="28" presetID="1" presetClass="exit" presetSubtype="0" fill="hold" nodeType="afterEffect">
                                  <p:stCondLst>
                                    <p:cond delay="0"/>
                                  </p:stCondLst>
                                  <p:childTnLst>
                                    <p:set>
                                      <p:cBhvr>
                                        <p:cTn id="29" dur="1" fill="hold">
                                          <p:stCondLst>
                                            <p:cond delay="0"/>
                                          </p:stCondLst>
                                        </p:cTn>
                                        <p:tgtEl>
                                          <p:spTgt spid="11"/>
                                        </p:tgtEl>
                                        <p:attrNameLst>
                                          <p:attrName>style.visibility</p:attrName>
                                        </p:attrNameLst>
                                      </p:cBhvr>
                                      <p:to>
                                        <p:strVal val="hidden"/>
                                      </p:to>
                                    </p:set>
                                  </p:childTnLst>
                                </p:cTn>
                              </p:par>
                            </p:childTnLst>
                          </p:cTn>
                        </p:par>
                        <p:par>
                          <p:cTn id="30" fill="hold">
                            <p:stCondLst>
                              <p:cond delay="4010"/>
                            </p:stCondLst>
                            <p:childTnLst>
                              <p:par>
                                <p:cTn id="31" presetID="1" presetClass="entr" presetSubtype="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27" presetClass="emph" presetSubtype="0" fill="remove" nodeType="withEffect">
                                  <p:stCondLst>
                                    <p:cond delay="0"/>
                                  </p:stCondLst>
                                  <p:childTnLst>
                                    <p:animClr clrSpc="rgb" dir="cw">
                                      <p:cBhvr override="childStyle">
                                        <p:cTn id="34" dur="1000" autoRev="1" fill="remove"/>
                                        <p:tgtEl>
                                          <p:spTgt spid="6">
                                            <p:txEl>
                                              <p:pRg st="2" end="2"/>
                                            </p:txEl>
                                          </p:spTgt>
                                        </p:tgtEl>
                                        <p:attrNameLst>
                                          <p:attrName>style.color</p:attrName>
                                        </p:attrNameLst>
                                      </p:cBhvr>
                                      <p:to>
                                        <a:schemeClr val="accent2"/>
                                      </p:to>
                                    </p:animClr>
                                    <p:animClr clrSpc="rgb" dir="cw">
                                      <p:cBhvr>
                                        <p:cTn id="35" dur="1000" autoRev="1" fill="remove"/>
                                        <p:tgtEl>
                                          <p:spTgt spid="6">
                                            <p:txEl>
                                              <p:pRg st="2" end="2"/>
                                            </p:txEl>
                                          </p:spTgt>
                                        </p:tgtEl>
                                        <p:attrNameLst>
                                          <p:attrName>fillcolor</p:attrName>
                                        </p:attrNameLst>
                                      </p:cBhvr>
                                      <p:to>
                                        <a:schemeClr val="accent2"/>
                                      </p:to>
                                    </p:animClr>
                                    <p:set>
                                      <p:cBhvr>
                                        <p:cTn id="36" dur="1000" autoRev="1" fill="remove"/>
                                        <p:tgtEl>
                                          <p:spTgt spid="6">
                                            <p:txEl>
                                              <p:pRg st="2" end="2"/>
                                            </p:txEl>
                                          </p:spTgt>
                                        </p:tgtEl>
                                        <p:attrNameLst>
                                          <p:attrName>fill.type</p:attrName>
                                        </p:attrNameLst>
                                      </p:cBhvr>
                                      <p:to>
                                        <p:strVal val="solid"/>
                                      </p:to>
                                    </p:set>
                                    <p:set>
                                      <p:cBhvr>
                                        <p:cTn id="37" dur="1000" autoRev="1" fill="remove"/>
                                        <p:tgtEl>
                                          <p:spTgt spid="6">
                                            <p:txEl>
                                              <p:pRg st="2" end="2"/>
                                            </p:txEl>
                                          </p:spTgt>
                                        </p:tgtEl>
                                        <p:attrNameLst>
                                          <p:attrName>fill.on</p:attrName>
                                        </p:attrNameLst>
                                      </p:cBhvr>
                                      <p:to>
                                        <p:strVal val="true"/>
                                      </p:to>
                                    </p:set>
                                  </p:childTnLst>
                                </p:cTn>
                              </p:par>
                              <p:par>
                                <p:cTn id="38" presetID="6" presetClass="emph" presetSubtype="0" fill="hold" nodeType="withEffect">
                                  <p:stCondLst>
                                    <p:cond delay="0"/>
                                  </p:stCondLst>
                                  <p:childTnLst>
                                    <p:animScale>
                                      <p:cBhvr>
                                        <p:cTn id="39" dur="2000" fill="hold"/>
                                        <p:tgtEl>
                                          <p:spTgt spid="14"/>
                                        </p:tgtEl>
                                      </p:cBhvr>
                                      <p:by x="150000" y="150000"/>
                                    </p:animScale>
                                  </p:childTnLst>
                                </p:cTn>
                              </p:par>
                            </p:childTnLst>
                          </p:cTn>
                        </p:par>
                        <p:par>
                          <p:cTn id="40" fill="hold">
                            <p:stCondLst>
                              <p:cond delay="6010"/>
                            </p:stCondLst>
                            <p:childTnLst>
                              <p:par>
                                <p:cTn id="41" presetID="1" presetClass="exit" presetSubtype="0" fill="hold" nodeType="afterEffect">
                                  <p:stCondLst>
                                    <p:cond delay="0"/>
                                  </p:stCondLst>
                                  <p:childTnLst>
                                    <p:set>
                                      <p:cBhvr>
                                        <p:cTn id="42" dur="1" fill="hold">
                                          <p:stCondLst>
                                            <p:cond delay="0"/>
                                          </p:stCondLst>
                                        </p:cTn>
                                        <p:tgtEl>
                                          <p:spTgt spid="14"/>
                                        </p:tgtEl>
                                        <p:attrNameLst>
                                          <p:attrName>style.visibility</p:attrName>
                                        </p:attrNameLst>
                                      </p:cBhvr>
                                      <p:to>
                                        <p:strVal val="hidden"/>
                                      </p:to>
                                    </p:set>
                                  </p:childTnLst>
                                </p:cTn>
                              </p:par>
                            </p:childTnLst>
                          </p:cTn>
                        </p:par>
                        <p:par>
                          <p:cTn id="43" fill="hold">
                            <p:stCondLst>
                              <p:cond delay="6010"/>
                            </p:stCondLst>
                            <p:childTnLst>
                              <p:par>
                                <p:cTn id="44" presetID="1"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childTnLst>
                                </p:cTn>
                              </p:par>
                              <p:par>
                                <p:cTn id="46" presetID="27" presetClass="emph" presetSubtype="0" fill="remove" nodeType="withEffect">
                                  <p:stCondLst>
                                    <p:cond delay="0"/>
                                  </p:stCondLst>
                                  <p:childTnLst>
                                    <p:animClr clrSpc="rgb" dir="cw">
                                      <p:cBhvr override="childStyle">
                                        <p:cTn id="47" dur="1250" autoRev="1" fill="remove"/>
                                        <p:tgtEl>
                                          <p:spTgt spid="6">
                                            <p:txEl>
                                              <p:pRg st="3" end="3"/>
                                            </p:txEl>
                                          </p:spTgt>
                                        </p:tgtEl>
                                        <p:attrNameLst>
                                          <p:attrName>style.color</p:attrName>
                                        </p:attrNameLst>
                                      </p:cBhvr>
                                      <p:to>
                                        <a:schemeClr val="accent2"/>
                                      </p:to>
                                    </p:animClr>
                                    <p:animClr clrSpc="rgb" dir="cw">
                                      <p:cBhvr>
                                        <p:cTn id="48" dur="1250" autoRev="1" fill="remove"/>
                                        <p:tgtEl>
                                          <p:spTgt spid="6">
                                            <p:txEl>
                                              <p:pRg st="3" end="3"/>
                                            </p:txEl>
                                          </p:spTgt>
                                        </p:tgtEl>
                                        <p:attrNameLst>
                                          <p:attrName>fillcolor</p:attrName>
                                        </p:attrNameLst>
                                      </p:cBhvr>
                                      <p:to>
                                        <a:schemeClr val="accent2"/>
                                      </p:to>
                                    </p:animClr>
                                    <p:set>
                                      <p:cBhvr>
                                        <p:cTn id="49" dur="1250" autoRev="1" fill="remove"/>
                                        <p:tgtEl>
                                          <p:spTgt spid="6">
                                            <p:txEl>
                                              <p:pRg st="3" end="3"/>
                                            </p:txEl>
                                          </p:spTgt>
                                        </p:tgtEl>
                                        <p:attrNameLst>
                                          <p:attrName>fill.type</p:attrName>
                                        </p:attrNameLst>
                                      </p:cBhvr>
                                      <p:to>
                                        <p:strVal val="solid"/>
                                      </p:to>
                                    </p:set>
                                    <p:set>
                                      <p:cBhvr>
                                        <p:cTn id="50" dur="1250" autoRev="1" fill="remove"/>
                                        <p:tgtEl>
                                          <p:spTgt spid="6">
                                            <p:txEl>
                                              <p:pRg st="3" end="3"/>
                                            </p:txEl>
                                          </p:spTgt>
                                        </p:tgtEl>
                                        <p:attrNameLst>
                                          <p:attrName>fill.on</p:attrName>
                                        </p:attrNameLst>
                                      </p:cBhvr>
                                      <p:to>
                                        <p:strVal val="true"/>
                                      </p:to>
                                    </p:set>
                                  </p:childTnLst>
                                </p:cTn>
                              </p:par>
                              <p:par>
                                <p:cTn id="51" presetID="6" presetClass="emph" presetSubtype="0" fill="hold" nodeType="withEffect">
                                  <p:stCondLst>
                                    <p:cond delay="0"/>
                                  </p:stCondLst>
                                  <p:childTnLst>
                                    <p:animScale>
                                      <p:cBhvr>
                                        <p:cTn id="52" dur="3000" fill="hold"/>
                                        <p:tgtEl>
                                          <p:spTgt spid="12"/>
                                        </p:tgtEl>
                                      </p:cBhvr>
                                      <p:by x="200000" y="200000"/>
                                    </p:animScale>
                                  </p:childTnLst>
                                </p:cTn>
                              </p:par>
                            </p:childTnLst>
                          </p:cTn>
                        </p:par>
                        <p:par>
                          <p:cTn id="53" fill="hold">
                            <p:stCondLst>
                              <p:cond delay="9010"/>
                            </p:stCondLst>
                            <p:childTnLst>
                              <p:par>
                                <p:cTn id="54" presetID="1" presetClass="exit" presetSubtype="0" fill="hold" nodeType="afterEffect">
                                  <p:stCondLst>
                                    <p:cond delay="0"/>
                                  </p:stCondLst>
                                  <p:childTnLst>
                                    <p:set>
                                      <p:cBhvr>
                                        <p:cTn id="55" dur="1" fill="hold">
                                          <p:stCondLst>
                                            <p:cond delay="0"/>
                                          </p:stCondLst>
                                        </p:cTn>
                                        <p:tgtEl>
                                          <p:spTgt spid="12"/>
                                        </p:tgtEl>
                                        <p:attrNameLst>
                                          <p:attrName>style.visibility</p:attrName>
                                        </p:attrNameLst>
                                      </p:cBhvr>
                                      <p:to>
                                        <p:strVal val="hidden"/>
                                      </p:to>
                                    </p:set>
                                  </p:childTnLst>
                                </p:cTn>
                              </p:par>
                            </p:childTnLst>
                          </p:cTn>
                        </p:par>
                        <p:par>
                          <p:cTn id="56" fill="hold">
                            <p:stCondLst>
                              <p:cond delay="9010"/>
                            </p:stCondLst>
                            <p:childTnLst>
                              <p:par>
                                <p:cTn id="57" presetID="1"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par>
                                <p:cTn id="59" presetID="27" presetClass="emph" presetSubtype="0" fill="remove" nodeType="withEffect">
                                  <p:stCondLst>
                                    <p:cond delay="0"/>
                                  </p:stCondLst>
                                  <p:childTnLst>
                                    <p:animClr clrSpc="rgb" dir="cw">
                                      <p:cBhvr override="childStyle">
                                        <p:cTn id="60" dur="1250" autoRev="1" fill="remove"/>
                                        <p:tgtEl>
                                          <p:spTgt spid="6">
                                            <p:txEl>
                                              <p:pRg st="4" end="4"/>
                                            </p:txEl>
                                          </p:spTgt>
                                        </p:tgtEl>
                                        <p:attrNameLst>
                                          <p:attrName>style.color</p:attrName>
                                        </p:attrNameLst>
                                      </p:cBhvr>
                                      <p:to>
                                        <a:schemeClr val="accent2"/>
                                      </p:to>
                                    </p:animClr>
                                    <p:animClr clrSpc="rgb" dir="cw">
                                      <p:cBhvr>
                                        <p:cTn id="61" dur="1250" autoRev="1" fill="remove"/>
                                        <p:tgtEl>
                                          <p:spTgt spid="6">
                                            <p:txEl>
                                              <p:pRg st="4" end="4"/>
                                            </p:txEl>
                                          </p:spTgt>
                                        </p:tgtEl>
                                        <p:attrNameLst>
                                          <p:attrName>fillcolor</p:attrName>
                                        </p:attrNameLst>
                                      </p:cBhvr>
                                      <p:to>
                                        <a:schemeClr val="accent2"/>
                                      </p:to>
                                    </p:animClr>
                                    <p:set>
                                      <p:cBhvr>
                                        <p:cTn id="62" dur="1250" autoRev="1" fill="remove"/>
                                        <p:tgtEl>
                                          <p:spTgt spid="6">
                                            <p:txEl>
                                              <p:pRg st="4" end="4"/>
                                            </p:txEl>
                                          </p:spTgt>
                                        </p:tgtEl>
                                        <p:attrNameLst>
                                          <p:attrName>fill.type</p:attrName>
                                        </p:attrNameLst>
                                      </p:cBhvr>
                                      <p:to>
                                        <p:strVal val="solid"/>
                                      </p:to>
                                    </p:set>
                                    <p:set>
                                      <p:cBhvr>
                                        <p:cTn id="63" dur="1250" autoRev="1" fill="remove"/>
                                        <p:tgtEl>
                                          <p:spTgt spid="6">
                                            <p:txEl>
                                              <p:pRg st="4" end="4"/>
                                            </p:txEl>
                                          </p:spTgt>
                                        </p:tgtEl>
                                        <p:attrNameLst>
                                          <p:attrName>fill.on</p:attrName>
                                        </p:attrNameLst>
                                      </p:cBhvr>
                                      <p:to>
                                        <p:strVal val="true"/>
                                      </p:to>
                                    </p:set>
                                  </p:childTnLst>
                                </p:cTn>
                              </p:par>
                              <p:par>
                                <p:cTn id="64" presetID="6" presetClass="emph" presetSubtype="0" fill="hold" nodeType="withEffect">
                                  <p:stCondLst>
                                    <p:cond delay="0"/>
                                  </p:stCondLst>
                                  <p:childTnLst>
                                    <p:animScale>
                                      <p:cBhvr>
                                        <p:cTn id="65" dur="3000" fill="hold"/>
                                        <p:tgtEl>
                                          <p:spTgt spid="16"/>
                                        </p:tgtEl>
                                      </p:cBhvr>
                                      <p:by x="300000" y="300000"/>
                                    </p:animScale>
                                  </p:childTnLst>
                                </p:cTn>
                              </p:par>
                            </p:childTnLst>
                          </p:cTn>
                        </p:par>
                        <p:par>
                          <p:cTn id="66" fill="hold">
                            <p:stCondLst>
                              <p:cond delay="12010"/>
                            </p:stCondLst>
                            <p:childTnLst>
                              <p:par>
                                <p:cTn id="67" presetID="1" presetClass="exit" presetSubtype="0" fill="hold" nodeType="afterEffect">
                                  <p:stCondLst>
                                    <p:cond delay="0"/>
                                  </p:stCondLst>
                                  <p:childTnLst>
                                    <p:set>
                                      <p:cBhvr>
                                        <p:cTn id="68" dur="1" fill="hold">
                                          <p:stCondLst>
                                            <p:cond delay="0"/>
                                          </p:stCondLst>
                                        </p:cTn>
                                        <p:tgtEl>
                                          <p:spTgt spid="16"/>
                                        </p:tgtEl>
                                        <p:attrNameLst>
                                          <p:attrName>style.visibility</p:attrName>
                                        </p:attrNameLst>
                                      </p:cBhvr>
                                      <p:to>
                                        <p:strVal val="hidden"/>
                                      </p:to>
                                    </p:set>
                                  </p:childTnLst>
                                </p:cTn>
                              </p:par>
                            </p:childTnLst>
                          </p:cTn>
                        </p:par>
                        <p:par>
                          <p:cTn id="69" fill="hold">
                            <p:stCondLst>
                              <p:cond delay="12010"/>
                            </p:stCondLst>
                            <p:childTnLst>
                              <p:par>
                                <p:cTn id="70" presetID="1" presetClass="entr" presetSubtype="0" fill="hold" nodeType="afterEffect">
                                  <p:stCondLst>
                                    <p:cond delay="0"/>
                                  </p:stCondLst>
                                  <p:childTnLst>
                                    <p:set>
                                      <p:cBhvr>
                                        <p:cTn id="71" dur="1" fill="hold">
                                          <p:stCondLst>
                                            <p:cond delay="0"/>
                                          </p:stCondLst>
                                        </p:cTn>
                                        <p:tgtEl>
                                          <p:spTgt spid="17"/>
                                        </p:tgtEl>
                                        <p:attrNameLst>
                                          <p:attrName>style.visibility</p:attrName>
                                        </p:attrNameLst>
                                      </p:cBhvr>
                                      <p:to>
                                        <p:strVal val="visible"/>
                                      </p:to>
                                    </p:set>
                                  </p:childTnLst>
                                </p:cTn>
                              </p:par>
                              <p:par>
                                <p:cTn id="72" presetID="27" presetClass="emph" presetSubtype="0" fill="remove" nodeType="withEffect">
                                  <p:stCondLst>
                                    <p:cond delay="0"/>
                                  </p:stCondLst>
                                  <p:childTnLst>
                                    <p:animClr clrSpc="rgb" dir="cw">
                                      <p:cBhvr override="childStyle">
                                        <p:cTn id="73" dur="1250" autoRev="1" fill="remove"/>
                                        <p:tgtEl>
                                          <p:spTgt spid="6">
                                            <p:txEl>
                                              <p:pRg st="5" end="5"/>
                                            </p:txEl>
                                          </p:spTgt>
                                        </p:tgtEl>
                                        <p:attrNameLst>
                                          <p:attrName>style.color</p:attrName>
                                        </p:attrNameLst>
                                      </p:cBhvr>
                                      <p:to>
                                        <a:schemeClr val="accent2"/>
                                      </p:to>
                                    </p:animClr>
                                    <p:animClr clrSpc="rgb" dir="cw">
                                      <p:cBhvr>
                                        <p:cTn id="74" dur="1250" autoRev="1" fill="remove"/>
                                        <p:tgtEl>
                                          <p:spTgt spid="6">
                                            <p:txEl>
                                              <p:pRg st="5" end="5"/>
                                            </p:txEl>
                                          </p:spTgt>
                                        </p:tgtEl>
                                        <p:attrNameLst>
                                          <p:attrName>fillcolor</p:attrName>
                                        </p:attrNameLst>
                                      </p:cBhvr>
                                      <p:to>
                                        <a:schemeClr val="accent2"/>
                                      </p:to>
                                    </p:animClr>
                                    <p:set>
                                      <p:cBhvr>
                                        <p:cTn id="75" dur="1250" autoRev="1" fill="remove"/>
                                        <p:tgtEl>
                                          <p:spTgt spid="6">
                                            <p:txEl>
                                              <p:pRg st="5" end="5"/>
                                            </p:txEl>
                                          </p:spTgt>
                                        </p:tgtEl>
                                        <p:attrNameLst>
                                          <p:attrName>fill.type</p:attrName>
                                        </p:attrNameLst>
                                      </p:cBhvr>
                                      <p:to>
                                        <p:strVal val="solid"/>
                                      </p:to>
                                    </p:set>
                                    <p:set>
                                      <p:cBhvr>
                                        <p:cTn id="76" dur="1250" autoRev="1" fill="remove"/>
                                        <p:tgtEl>
                                          <p:spTgt spid="6">
                                            <p:txEl>
                                              <p:pRg st="5" end="5"/>
                                            </p:txEl>
                                          </p:spTgt>
                                        </p:tgtEl>
                                        <p:attrNameLst>
                                          <p:attrName>fill.on</p:attrName>
                                        </p:attrNameLst>
                                      </p:cBhvr>
                                      <p:to>
                                        <p:strVal val="true"/>
                                      </p:to>
                                    </p:set>
                                  </p:childTnLst>
                                </p:cTn>
                              </p:par>
                              <p:par>
                                <p:cTn id="77" presetID="6" presetClass="emph" presetSubtype="0" fill="hold" nodeType="withEffect">
                                  <p:stCondLst>
                                    <p:cond delay="0"/>
                                  </p:stCondLst>
                                  <p:childTnLst>
                                    <p:animScale>
                                      <p:cBhvr>
                                        <p:cTn id="78" dur="3000" fill="hold"/>
                                        <p:tgtEl>
                                          <p:spTgt spid="17"/>
                                        </p:tgtEl>
                                      </p:cBhvr>
                                      <p:by x="350000" y="3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9"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8495" t="12600" b="19046"/>
          <a:stretch/>
        </p:blipFill>
        <p:spPr>
          <a:xfrm>
            <a:off x="1775012" y="2233437"/>
            <a:ext cx="8404048" cy="4518904"/>
          </a:xfrm>
          <a:prstGeom prst="rect">
            <a:avLst/>
          </a:prstGeom>
        </p:spPr>
      </p:pic>
      <p:sp>
        <p:nvSpPr>
          <p:cNvPr id="6" name="TextBox 5"/>
          <p:cNvSpPr txBox="1"/>
          <p:nvPr/>
        </p:nvSpPr>
        <p:spPr>
          <a:xfrm>
            <a:off x="1672281" y="0"/>
            <a:ext cx="8666205" cy="2308324"/>
          </a:xfrm>
          <a:prstGeom prst="rect">
            <a:avLst/>
          </a:prstGeom>
          <a:noFill/>
        </p:spPr>
        <p:txBody>
          <a:bodyPr wrap="square" rtlCol="0">
            <a:spAutoFit/>
          </a:bodyPr>
          <a:lstStyle/>
          <a:p>
            <a:r>
              <a:rPr lang="en-US" dirty="0" smtClean="0"/>
              <a:t>As mentioned, Cruises generally take place outside of oceans, in seas. Oceans are for Passenger Liners, seas are for Cruise ships. One very popular sea is the Caribbean and a very popular cruise route is Miami (Port Everglades) to Cancun as shown below</a:t>
            </a:r>
            <a:r>
              <a:rPr lang="en-US" dirty="0" smtClean="0"/>
              <a:t>.</a:t>
            </a:r>
            <a:endParaRPr lang="en-US" dirty="0" smtClean="0"/>
          </a:p>
          <a:p>
            <a:endParaRPr lang="en-US" dirty="0"/>
          </a:p>
          <a:p>
            <a:r>
              <a:rPr lang="en-US" dirty="0" smtClean="0"/>
              <a:t>Miami to Cancun (and </a:t>
            </a:r>
            <a:r>
              <a:rPr lang="en-US" dirty="0" smtClean="0"/>
              <a:t>the reverse) </a:t>
            </a:r>
            <a:r>
              <a:rPr lang="en-US" dirty="0" smtClean="0"/>
              <a:t>can be </a:t>
            </a:r>
            <a:r>
              <a:rPr lang="en-US" dirty="0" err="1" smtClean="0"/>
              <a:t>transversed</a:t>
            </a:r>
            <a:r>
              <a:rPr lang="en-US" dirty="0" smtClean="0"/>
              <a:t> by car (45 hours), Air (2 hours) or by cruise ship (50 hours). We show this below noting that going by cruise ship is a lot more fun for most </a:t>
            </a:r>
            <a:r>
              <a:rPr lang="en-US" dirty="0" err="1" smtClean="0"/>
              <a:t>travellers</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5284" y="2845658"/>
            <a:ext cx="1905000" cy="9525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15284" y="3596967"/>
            <a:ext cx="1926315" cy="77732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15284" y="2119303"/>
            <a:ext cx="1897477" cy="726355"/>
          </a:xfrm>
          <a:prstGeom prst="rect">
            <a:avLst/>
          </a:prstGeom>
        </p:spPr>
      </p:pic>
    </p:spTree>
    <p:extLst>
      <p:ext uri="{BB962C8B-B14F-4D97-AF65-F5344CB8AC3E}">
        <p14:creationId xmlns:p14="http://schemas.microsoft.com/office/powerpoint/2010/main" val="3860762481"/>
      </p:ext>
    </p:extLst>
  </p:cSld>
  <p:clrMapOvr>
    <a:masterClrMapping/>
  </p:clrMapOvr>
  <mc:AlternateContent xmlns:mc="http://schemas.openxmlformats.org/markup-compatibility/2006" xmlns:p14="http://schemas.microsoft.com/office/powerpoint/2010/main">
    <mc:Choice Requires="p14">
      <p:transition spd="slow" p14:dur="2000" advClick="0" advTm="33000"/>
    </mc:Choice>
    <mc:Fallback xmlns="">
      <p:transition spd="slow" advClick="0" advTm="3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3.54167E-6 -1.11111E-6 L -3.54167E-6 -1.11111E-6 C -0.00104 0.00162 -0.0056 0.00857 -0.00664 0.01296 C -0.00703 0.01459 -0.0069 0.01667 -0.00742 0.01829 C -0.00794 0.01991 -0.00898 0.0206 -0.00963 0.02222 C -0.01068 0.02454 -0.01133 0.02778 -0.0125 0.02986 C -0.01354 0.03171 -0.01471 0.0331 -0.01549 0.03519 C -0.01914 0.04491 -0.01445 0.03287 -0.01914 0.04306 C -0.01979 0.04421 -0.02005 0.04584 -0.0207 0.04699 C -0.02161 0.04884 -0.02265 0.05046 -0.02357 0.05209 L -0.025 0.05486 C -0.02552 0.05949 -0.02552 0.06412 -0.02721 0.06783 C -0.02786 0.06921 -0.02877 0.06968 -0.02943 0.0706 C -0.02995 0.07315 -0.02982 0.07639 -0.03099 0.07824 C -0.0345 0.08472 -0.03021 0.07662 -0.03385 0.08496 C -0.03437 0.08588 -0.03489 0.08658 -0.03541 0.0875 C -0.03581 0.08935 -0.03633 0.09097 -0.03685 0.09283 C -0.03711 0.09398 -0.03724 0.09537 -0.0375 0.09676 C -0.03841 0.09931 -0.03945 0.10185 -0.04049 0.1044 C -0.04101 0.10579 -0.04166 0.10695 -0.04193 0.10834 C -0.04245 0.11111 -0.04323 0.11551 -0.04414 0.11759 C -0.04479 0.11875 -0.0457 0.11945 -0.04635 0.12014 C -0.04661 0.12153 -0.04687 0.12292 -0.04713 0.12408 C -0.04739 0.12593 -0.04726 0.12778 -0.04778 0.1294 C -0.04831 0.13056 -0.04935 0.13102 -0.05 0.13195 C -0.05156 0.13449 -0.05273 0.13773 -0.05443 0.13982 C -0.05521 0.14074 -0.05599 0.14144 -0.05664 0.14236 C -0.06002 0.14769 -0.05924 0.14838 -0.06328 0.15301 C -0.06393 0.15371 -0.06484 0.15371 -0.06549 0.15417 C -0.06823 0.15625 -0.06966 0.1588 -0.07278 0.15949 C -0.07487 0.15996 -0.07682 0.16019 -0.07877 0.16065 C -0.07969 0.16111 -0.08073 0.16181 -0.08164 0.16204 C -0.08724 0.16366 -0.09219 0.16389 -0.09778 0.16459 C -0.10052 0.16505 -0.10325 0.16551 -0.10599 0.16597 C -0.11263 0.16898 -0.1043 0.16551 -0.11406 0.16852 C -0.11497 0.16898 -0.11601 0.16945 -0.11693 0.16991 C -0.11771 0.17037 -0.11836 0.17107 -0.11914 0.1713 C -0.12161 0.17199 -0.12409 0.17199 -0.12656 0.17246 C -0.13594 0.17732 -0.1276 0.17384 -0.14127 0.17639 C -0.14466 0.17709 -0.14805 0.17824 -0.15156 0.17917 C -0.15325 0.1794 -0.15495 0.18009 -0.15664 0.18033 L -0.16406 0.18171 C -0.16614 0.18287 -0.1668 0.18357 -0.16914 0.18426 C -0.17057 0.18472 -0.17213 0.18519 -0.17357 0.18565 C -0.17461 0.18588 -0.17552 0.18681 -0.17656 0.18681 C -0.17969 0.1875 -0.18281 0.18773 -0.18607 0.1882 C -0.1875 0.18889 -0.1914 0.19074 -0.19271 0.19074 C -0.19922 0.19167 -0.20586 0.19167 -0.2125 0.19213 C -0.21328 0.19259 -0.21393 0.19329 -0.21471 0.19352 C -0.21666 0.19398 -0.21875 0.19329 -0.22057 0.19468 C -0.22135 0.19537 -0.22109 0.19746 -0.22135 0.19861 C -0.22161 0.20046 -0.22174 0.20209 -0.22213 0.20394 C -0.22226 0.20533 -0.22265 0.20648 -0.22278 0.20787 C -0.22331 0.21158 -0.22396 0.21875 -0.22422 0.22222 C -0.22409 0.22755 -0.22396 0.23264 -0.22357 0.23796 C -0.22344 0.24028 -0.22252 0.24722 -0.22213 0.24977 C -0.22187 0.25093 -0.22161 0.25232 -0.22135 0.25371 C -0.22031 0.26042 -0.22083 0.2588 -0.21914 0.26667 C -0.21862 0.26875 -0.2181 0.27107 -0.21771 0.27315 C -0.21719 0.27593 -0.21653 0.28241 -0.21614 0.28496 C -0.21549 0.3081 -0.21732 0.3007 -0.21471 0.30996 L -0.21328 0.30209 " pathEditMode="relative" ptsTypes="AAAAAAAAAAAAAAAAAAAAAAAAAAAAAAAAAAAAAAAAAAAAAAAAAAAAAAAAAAAAAA">
                                      <p:cBhvr>
                                        <p:cTn id="6" dur="25000" fill="hold"/>
                                        <p:tgtEl>
                                          <p:spTgt spid="7"/>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849 0.02477 L -0.0849 0.02477 C -0.09987 0.02361 -0.11498 0.02361 -0.12982 0.02106 C -0.14714 0.01782 -0.13034 0.02129 -0.14089 0.01828 C -0.14427 0.01736 -0.14766 0.01666 -0.15117 0.01574 C -0.15261 0.01527 -0.15404 0.01458 -0.1556 0.01435 C -0.16354 0.01365 -0.19518 0.01203 -0.20117 0.0118 L -0.26654 0.00926 C -0.27188 0.00879 -0.28438 0.0081 -0.29076 0.00648 C -0.2918 0.00625 -0.29271 0.00532 -0.29375 0.00532 C -0.29987 0.00463 -0.30599 0.0044 -0.31211 0.00393 C -0.31511 0.00347 -0.31797 0.00277 -0.32097 0.00277 C -0.33503 0.00277 -0.33828 0.00347 -0.34961 0.00532 C -0.35469 0.00833 -0.34844 0.00463 -0.35547 0.00787 C -0.35625 0.00833 -0.3569 0.00902 -0.35768 0.00926 C -0.36068 0.00995 -0.36354 0.00995 -0.36654 0.01041 C -0.36745 0.01134 -0.36849 0.01227 -0.36953 0.01319 C -0.37018 0.01365 -0.37097 0.01412 -0.37162 0.01435 C -0.37943 0.01828 -0.3819 0.0162 -0.39375 0.01713 C -0.39701 0.01828 -0.4 0.01921 -0.40326 0.02106 C -0.40456 0.02176 -0.40573 0.02315 -0.4069 0.02361 C -0.4099 0.02477 -0.41576 0.02615 -0.41576 0.02615 C -0.42253 0.03333 -0.41732 0.02916 -0.42904 0.03148 C -0.43164 0.03194 -0.43542 0.03402 -0.43789 0.03541 C -0.43828 0.03657 -0.4388 0.03796 -0.43933 0.03935 C -0.44284 0.04652 -0.44167 0.04444 -0.4474 0.04583 C -0.44818 0.04629 -0.44883 0.04676 -0.44961 0.04699 C -0.45156 0.04815 -0.45547 0.04977 -0.45547 0.04977 C -0.45977 0.05463 -0.4556 0.05046 -0.4599 0.0537 C -0.46094 0.0544 -0.46185 0.05555 -0.46289 0.05625 C -0.46797 0.05995 -0.46745 0.05972 -0.47162 0.06157 C -0.47344 0.06319 -0.475 0.06527 -0.47683 0.06666 C -0.47774 0.06736 -0.47878 0.06759 -0.47969 0.06805 C -0.48229 0.06921 -0.48229 0.06967 -0.4849 0.07199 C -0.48568 0.07361 -0.48633 0.07546 -0.48711 0.07708 C -0.48763 0.07847 -0.48789 0.08009 -0.48854 0.08102 C -0.49037 0.08402 -0.49271 0.08588 -0.4944 0.08889 C -0.49492 0.08981 -0.49545 0.09051 -0.49597 0.09143 C -0.49649 0.09282 -0.49675 0.09444 -0.4974 0.09537 C -0.50183 0.10324 -0.49727 0.09074 -0.50248 0.10324 C -0.50573 0.11088 -0.50391 0.10694 -0.50847 0.11504 L -0.51133 0.12037 C -0.51185 0.12106 -0.51237 0.12199 -0.51289 0.12291 C -0.51354 0.12453 -0.51433 0.12639 -0.51498 0.12801 C -0.51667 0.13217 -0.51667 0.1331 -0.51875 0.13727 C -0.5194 0.13865 -0.52018 0.13981 -0.52097 0.1412 C -0.52175 0.14282 -0.52227 0.14467 -0.52318 0.14652 C -0.52774 0.15602 -0.52292 0.14421 -0.52748 0.15555 C -0.53099 0.16435 -0.52735 0.15486 -0.52969 0.16342 C -0.53008 0.16481 -0.53073 0.16597 -0.53125 0.16736 C -0.53151 0.17083 -0.53164 0.1743 -0.5319 0.17777 C -0.53216 0.17963 -0.53255 0.18125 -0.53268 0.1831 C -0.53412 0.19768 -0.53255 0.18889 -0.53412 0.19745 C -0.53568 0.22268 -0.53451 0.21319 -0.53633 0.22615 C -0.53672 0.23194 -0.53776 0.24861 -0.53776 0.25347 C -0.53776 0.2794 -0.5375 0.30509 -0.53711 0.33078 C -0.53711 0.3324 -0.53659 0.33426 -0.53633 0.33588 C -0.53438 0.34768 -0.53451 0.34652 -0.5319 0.35671 C -0.5319 0.35764 -0.53073 0.36967 -0.53047 0.37129 C -0.53021 0.37268 -0.52956 0.37384 -0.52904 0.37523 C -0.52878 0.37824 -0.52878 0.38125 -0.52826 0.38426 C -0.528 0.38611 -0.52709 0.3875 -0.52683 0.38958 C -0.5263 0.39375 -0.52643 0.39815 -0.52604 0.40254 C -0.52591 0.40509 -0.52552 0.40787 -0.52539 0.41041 C -0.52526 0.41134 -0.525 0.43472 -0.52383 0.44166 C -0.52357 0.44352 -0.52292 0.44514 -0.5224 0.44699 C -0.52214 0.45 -0.52214 0.45324 -0.52162 0.45625 C -0.52136 0.45833 -0.52058 0.46041 -0.52018 0.46273 C -0.51966 0.46527 -0.5194 0.46805 -0.51875 0.4706 C -0.51836 0.47199 -0.51758 0.47291 -0.51719 0.47453 C -0.51615 0.47963 -0.5155 0.48495 -0.51433 0.49004 L -0.51289 0.49676 C -0.51224 0.5037 -0.51263 0.50555 -0.51068 0.51111 C -0.51029 0.51203 -0.50964 0.51273 -0.50912 0.51365 C -0.50886 0.51805 -0.5086 0.52754 -0.5069 0.53194 C -0.50651 0.53333 -0.50586 0.53449 -0.50547 0.53588 C -0.50508 0.53703 -0.50508 0.53865 -0.50469 0.53981 C -0.5043 0.5412 -0.50365 0.54236 -0.50326 0.54375 C -0.5013 0.55046 -0.50391 0.54514 -0.50104 0.55023 C -0.50039 0.55532 -0.50026 0.55717 -0.49883 0.56203 C -0.49844 0.56342 -0.49792 0.56481 -0.4974 0.56597 C -0.49597 0.56875 -0.49388 0.57037 -0.49297 0.57384 C -0.49245 0.57546 -0.49206 0.57731 -0.49154 0.57893 C -0.49024 0.5824 -0.48985 0.58125 -0.48789 0.58287 C -0.48685 0.58356 -0.48581 0.58449 -0.4849 0.58541 C -0.48112 0.58935 -0.48281 0.58981 -0.47683 0.59328 C -0.46485 0.60046 -0.47982 0.5919 -0.46797 0.59722 C -0.46654 0.59791 -0.46511 0.59907 -0.46354 0.6 C -0.46289 0.60023 -0.46211 0.60115 -0.46133 0.60115 C -0.45352 0.60277 -0.4569 0.60185 -0.45104 0.60393 C -0.43464 0.60301 -0.41823 0.60277 -0.40183 0.60115 C -0.40052 0.60115 -0.39935 0.5993 -0.39818 0.59861 C -0.39714 0.59791 -0.39623 0.59768 -0.39518 0.59722 C -0.38998 0.5912 -0.39662 0.59815 -0.38933 0.59328 C -0.38854 0.59282 -0.38789 0.59143 -0.38711 0.59074 C -0.38646 0.59004 -0.38568 0.59004 -0.3849 0.58935 C -0.37722 0.58333 -0.38321 0.58727 -0.37826 0.58426 C -0.37787 0.58333 -0.37748 0.58217 -0.37683 0.58171 C -0.37526 0.57986 -0.3724 0.57731 -0.37018 0.57639 C -0.36901 0.57592 -0.36771 0.57569 -0.36654 0.575 C -0.36576 0.57477 -0.36511 0.57407 -0.36433 0.57384 C -0.36315 0.57315 -0.36185 0.57291 -0.36068 0.57245 C -0.3599 0.57152 -0.35925 0.57037 -0.35847 0.5699 C -0.35729 0.56898 -0.35599 0.56898 -0.35482 0.56852 C -0.35404 0.56828 -0.35326 0.56759 -0.35261 0.56713 C -0.34922 0.56134 -0.35339 0.56852 -0.34818 0.56065 C -0.34766 0.55995 -0.34727 0.55879 -0.34675 0.5581 C -0.34558 0.55671 -0.34414 0.55578 -0.34297 0.55416 C -0.34167 0.55231 -0.34076 0.54953 -0.33933 0.54768 C -0.33841 0.54629 -0.33737 0.54514 -0.33633 0.54375 C -0.33295 0.53842 -0.33529 0.54097 -0.33203 0.53449 C -0.3306 0.53171 -0.32878 0.52986 -0.32761 0.52662 C -0.32565 0.52152 -0.32683 0.52361 -0.32383 0.52014 C -0.31992 0.50972 -0.32513 0.52245 -0.32018 0.51365 C -0.3194 0.51203 -0.31888 0.50995 -0.31797 0.50833 C -0.31146 0.49537 -0.31693 0.50648 -0.31211 0.4993 C -0.31133 0.49815 -0.31081 0.49652 -0.3099 0.49537 C -0.30404 0.48796 -0.30768 0.50046 -0.29818 0.48356 L -0.29453 0.47708 C -0.29349 0.47523 -0.29271 0.47338 -0.29154 0.47176 C -0.29063 0.4706 -0.28946 0.46944 -0.28854 0.46782 C -0.2875 0.46597 -0.28698 0.46296 -0.28568 0.46134 C -0.28464 0.46018 -0.28321 0.46065 -0.28203 0.45995 C -0.28021 0.45926 -0.27852 0.45833 -0.27683 0.4574 C -0.27214 0.45486 -0.27748 0.45764 -0.27175 0.45347 C -0.2694 0.45185 -0.2668 0.45046 -0.26433 0.44953 C -0.26315 0.44907 -0.26198 0.44838 -0.26068 0.44838 C -0.25742 0.44791 -0.2543 0.44838 -0.25117 0.44838 L -0.26146 0.44699 " pathEditMode="relative" ptsTypes="AAAAAAAAAAAAAAAAAAAAAAAAAAAAAAAAAAAAAAAAAAAAAAAAAAAAAAAAAAAAAAAAAAAAAAAAAAAAAAAAAAAAAAAAAAAAAAAAAAAAAAAAAAAAAAAAAAAAAAAAAAAAAAAAA">
                                      <p:cBhvr>
                                        <p:cTn id="8" dur="23000" fill="hold"/>
                                        <p:tgtEl>
                                          <p:spTgt spid="9"/>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08229 0.02153 L -0.08229 0.02153 C -0.08359 0.025 -0.08451 0.0287 -0.08607 0.03194 C -0.08672 0.03333 -0.08802 0.03356 -0.08893 0.03449 C -0.08971 0.03518 -0.0905 0.03611 -0.09115 0.03704 C -0.09193 0.03819 -0.09245 0.04004 -0.09336 0.04097 C -0.10052 0.04815 -0.09518 0.03958 -0.10078 0.04629 C -0.10677 0.05347 -0.10208 0.05 -0.10664 0.05278 C -0.11289 0.06389 -0.10273 0.04653 -0.11029 0.05671 C -0.11693 0.06551 -0.11107 0.06204 -0.11693 0.06458 C -0.1181 0.06597 -0.11953 0.06667 -0.12057 0.06852 C -0.12109 0.06944 -0.12096 0.07129 -0.12135 0.07245 C -0.12266 0.07592 -0.12526 0.07824 -0.12721 0.08032 C -0.13112 0.08403 -0.12904 0.08194 -0.13307 0.08426 C -0.13464 0.08495 -0.1375 0.0868 -0.1375 0.0868 C -0.13802 0.08935 -0.13841 0.09213 -0.13893 0.09467 C -0.13932 0.09606 -0.13971 0.09768 -0.1405 0.09861 C -0.14128 0.09954 -0.14622 0.10116 -0.14635 0.10116 C -0.14779 0.10301 -0.14948 0.10417 -0.15078 0.10648 C -0.15352 0.11134 -0.15169 0.10833 -0.15664 0.11435 C -0.15951 0.11759 -0.15807 0.11643 -0.16107 0.11805 C -0.16315 0.12361 -0.16367 0.12616 -0.16628 0.12986 C -0.16693 0.13102 -0.16771 0.13171 -0.16836 0.13264 C -0.17435 0.14653 -0.1668 0.13102 -0.17357 0.13912 C -0.17435 0.14004 -0.17435 0.1419 -0.175 0.14305 C -0.17708 0.14676 -0.17813 0.14653 -0.18021 0.14954 C -0.18516 0.15648 -0.17682 0.14676 -0.18464 0.15486 C -0.18542 0.15555 -0.18607 0.15648 -0.18685 0.15741 C -0.18802 0.15879 -0.18932 0.15972 -0.1905 0.16134 C -0.19102 0.16204 -0.19128 0.16342 -0.19193 0.16389 C -0.19284 0.16481 -0.19388 0.16481 -0.19492 0.16528 C -0.19701 0.1662 -0.19753 0.16667 -0.19935 0.16921 C -0.19987 0.16991 -0.20026 0.17106 -0.20078 0.17176 C -0.20391 0.17616 -0.20234 0.17245 -0.20521 0.17824 C -0.20599 0.17986 -0.20664 0.18194 -0.20742 0.18356 C -0.20781 0.18449 -0.20846 0.18518 -0.20885 0.18611 C -0.20938 0.18727 -0.20977 0.18889 -0.21029 0.19004 C -0.21107 0.19143 -0.21185 0.19259 -0.2125 0.19398 C -0.21341 0.1956 -0.21393 0.19768 -0.21471 0.1993 C -0.21589 0.20162 -0.21719 0.20347 -0.21849 0.20579 L -0.2207 0.20972 C -0.22109 0.21065 -0.22162 0.21157 -0.22214 0.21227 C -0.22305 0.21366 -0.22409 0.21481 -0.225 0.2162 C -0.2263 0.21829 -0.22747 0.2206 -0.22878 0.22268 L -0.23607 0.23588 L -0.24128 0.24491 L -0.24271 0.24768 C -0.24323 0.24838 -0.24375 0.2493 -0.24414 0.25023 C -0.24466 0.25162 -0.24531 0.25278 -0.2457 0.25417 C -0.2487 0.26504 -0.24362 0.25069 -0.24792 0.26204 C -0.24805 0.26366 -0.24844 0.26551 -0.24857 0.26713 C -0.24987 0.28148 -0.24818 0.275 -0.25 0.28171 L -0.25 0.26991 " pathEditMode="relative" ptsTypes="AAAAAAAAAAAAAAAAAAAAAAAAAAAAAAAAAAAAAAAAAAAAAAAAAAAAA">
                                      <p:cBhvr>
                                        <p:cTn id="10"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3718" y="197223"/>
            <a:ext cx="10497670" cy="369332"/>
          </a:xfrm>
          <a:prstGeom prst="rect">
            <a:avLst/>
          </a:prstGeom>
          <a:noFill/>
        </p:spPr>
        <p:txBody>
          <a:bodyPr wrap="square" rtlCol="0">
            <a:spAutoFit/>
          </a:bodyPr>
          <a:lstStyle/>
          <a:p>
            <a:pPr algn="ctr"/>
            <a:r>
              <a:rPr lang="en-US" dirty="0" smtClean="0"/>
              <a:t>Why Visit Cancun</a:t>
            </a:r>
            <a:endParaRPr lang="en-US" dirty="0"/>
          </a:p>
        </p:txBody>
      </p:sp>
      <p:sp>
        <p:nvSpPr>
          <p:cNvPr id="3" name="TextBox 2"/>
          <p:cNvSpPr txBox="1"/>
          <p:nvPr/>
        </p:nvSpPr>
        <p:spPr>
          <a:xfrm>
            <a:off x="645459" y="1210235"/>
            <a:ext cx="2196353" cy="4770537"/>
          </a:xfrm>
          <a:prstGeom prst="rect">
            <a:avLst/>
          </a:prstGeom>
          <a:noFill/>
        </p:spPr>
        <p:txBody>
          <a:bodyPr wrap="square" rtlCol="0">
            <a:spAutoFit/>
          </a:bodyPr>
          <a:lstStyle/>
          <a:p>
            <a:pPr marL="285750" indent="-285750">
              <a:spcAft>
                <a:spcPts val="15000"/>
              </a:spcAft>
              <a:buFont typeface="Arial" panose="020B0604020202020204" pitchFamily="34" charset="0"/>
              <a:buChar char="•"/>
            </a:pPr>
            <a:r>
              <a:rPr lang="en-US" dirty="0" smtClean="0"/>
              <a:t>Mayan Culture</a:t>
            </a:r>
          </a:p>
          <a:p>
            <a:pPr marL="285750" indent="-285750">
              <a:spcAft>
                <a:spcPts val="15000"/>
              </a:spcAft>
              <a:buFont typeface="Arial" panose="020B0604020202020204" pitchFamily="34" charset="0"/>
              <a:buChar char="•"/>
            </a:pPr>
            <a:r>
              <a:rPr lang="en-US" dirty="0" smtClean="0"/>
              <a:t>Beaches</a:t>
            </a:r>
          </a:p>
          <a:p>
            <a:pPr marL="285750" indent="-285750">
              <a:buFont typeface="Arial" panose="020B0604020202020204" pitchFamily="34" charset="0"/>
              <a:buChar char="•"/>
            </a:pPr>
            <a:r>
              <a:rPr lang="en-US" dirty="0" smtClean="0"/>
              <a:t>Coral Reefs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6851" y="723520"/>
            <a:ext cx="2794000" cy="2095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8139" y="987601"/>
            <a:ext cx="2268517" cy="156733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7611" y="775737"/>
            <a:ext cx="2794000" cy="2032000"/>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19479" r="24803"/>
          <a:stretch/>
        </p:blipFill>
        <p:spPr>
          <a:xfrm>
            <a:off x="2715620" y="3064544"/>
            <a:ext cx="2653553" cy="1666875"/>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0000" t="4536" r="2824" b="-4536"/>
          <a:stretch/>
        </p:blipFill>
        <p:spPr>
          <a:xfrm>
            <a:off x="5674658" y="3150269"/>
            <a:ext cx="3675529" cy="158115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82953" y="3016919"/>
            <a:ext cx="2286000" cy="1714500"/>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82953" y="4945280"/>
            <a:ext cx="2286000" cy="1490870"/>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82553" y="4851080"/>
            <a:ext cx="2712231" cy="1585070"/>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02147" y="4945280"/>
            <a:ext cx="2080498" cy="1564534"/>
          </a:xfrm>
          <a:prstGeom prst="rect">
            <a:avLst/>
          </a:prstGeom>
        </p:spPr>
      </p:pic>
    </p:spTree>
    <p:extLst>
      <p:ext uri="{BB962C8B-B14F-4D97-AF65-F5344CB8AC3E}">
        <p14:creationId xmlns:p14="http://schemas.microsoft.com/office/powerpoint/2010/main" val="865368990"/>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50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250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250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2500"/>
                            </p:stCondLst>
                            <p:childTnLst>
                              <p:par>
                                <p:cTn id="12" presetID="1" presetClass="entr" presetSubtype="0" fill="hold" nodeType="afterEffect">
                                  <p:stCondLst>
                                    <p:cond delay="2500"/>
                                  </p:stCondLst>
                                  <p:childTnLst>
                                    <p:set>
                                      <p:cBhvr>
                                        <p:cTn id="13" dur="1" fill="hold">
                                          <p:stCondLst>
                                            <p:cond delay="0"/>
                                          </p:stCondLst>
                                        </p:cTn>
                                        <p:tgtEl>
                                          <p:spTgt spid="9"/>
                                        </p:tgtEl>
                                        <p:attrNameLst>
                                          <p:attrName>style.visibility</p:attrName>
                                        </p:attrNameLst>
                                      </p:cBhvr>
                                      <p:to>
                                        <p:strVal val="visible"/>
                                      </p:to>
                                    </p:set>
                                  </p:childTnLst>
                                </p:cTn>
                              </p:par>
                            </p:childTnLst>
                          </p:cTn>
                        </p:par>
                        <p:par>
                          <p:cTn id="14" fill="hold">
                            <p:stCondLst>
                              <p:cond delay="5000"/>
                            </p:stCondLst>
                            <p:childTnLst>
                              <p:par>
                                <p:cTn id="15" presetID="1"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2000"/>
                                  </p:stCondLst>
                                  <p:childTnLst>
                                    <p:set>
                                      <p:cBhvr>
                                        <p:cTn id="21" dur="1" fill="hold">
                                          <p:stCondLst>
                                            <p:cond delay="0"/>
                                          </p:stCondLst>
                                        </p:cTn>
                                        <p:tgtEl>
                                          <p:spTgt spid="14"/>
                                        </p:tgtEl>
                                        <p:attrNameLst>
                                          <p:attrName>style.visibility</p:attrName>
                                        </p:attrNameLst>
                                      </p:cBhvr>
                                      <p:to>
                                        <p:strVal val="visible"/>
                                      </p:to>
                                    </p:set>
                                  </p:childTnLst>
                                </p:cTn>
                              </p:par>
                            </p:childTnLst>
                          </p:cTn>
                        </p:par>
                        <p:par>
                          <p:cTn id="22" fill="hold">
                            <p:stCondLst>
                              <p:cond delay="7000"/>
                            </p:stCondLst>
                            <p:childTnLst>
                              <p:par>
                                <p:cTn id="23" presetID="1"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842" y="3661"/>
            <a:ext cx="11053483" cy="584775"/>
          </a:xfrm>
          <a:prstGeom prst="rect">
            <a:avLst/>
          </a:prstGeom>
          <a:noFill/>
        </p:spPr>
        <p:txBody>
          <a:bodyPr wrap="square" rtlCol="0">
            <a:spAutoFit/>
          </a:bodyPr>
          <a:lstStyle/>
          <a:p>
            <a:pPr algn="ctr"/>
            <a:r>
              <a:rPr lang="en-US" sz="3200" dirty="0" smtClean="0"/>
              <a:t>Amenities on a Cruise Ship</a:t>
            </a:r>
            <a:endParaRPr lang="en-US" sz="3200" dirty="0"/>
          </a:p>
        </p:txBody>
      </p:sp>
      <p:sp>
        <p:nvSpPr>
          <p:cNvPr id="3" name="TextBox 2"/>
          <p:cNvSpPr txBox="1"/>
          <p:nvPr/>
        </p:nvSpPr>
        <p:spPr>
          <a:xfrm>
            <a:off x="165463" y="467361"/>
            <a:ext cx="11887200" cy="1477328"/>
          </a:xfrm>
          <a:prstGeom prst="rect">
            <a:avLst/>
          </a:prstGeom>
          <a:noFill/>
        </p:spPr>
        <p:txBody>
          <a:bodyPr wrap="square" rtlCol="0">
            <a:spAutoFit/>
          </a:bodyPr>
          <a:lstStyle/>
          <a:p>
            <a:r>
              <a:rPr lang="en-US" dirty="0" smtClean="0"/>
              <a:t>Cruise Ships on the high seas today are not designed for educational pursuits. There are smaller ship cruises, generally river cruises, which accentuate the educational and the cultural aspects of travelling</a:t>
            </a:r>
          </a:p>
          <a:p>
            <a:endParaRPr lang="en-US" dirty="0" smtClean="0"/>
          </a:p>
          <a:p>
            <a:r>
              <a:rPr lang="en-US" dirty="0"/>
              <a:t>The big behemoths are created to be combinations of </a:t>
            </a:r>
            <a:r>
              <a:rPr lang="en-US" dirty="0" err="1"/>
              <a:t>DisneyWorld</a:t>
            </a:r>
            <a:r>
              <a:rPr lang="en-US" dirty="0"/>
              <a:t> and Las Vegas. What’s on these ships</a:t>
            </a:r>
          </a:p>
          <a:p>
            <a:endParaRPr lang="en-US" dirty="0"/>
          </a:p>
        </p:txBody>
      </p:sp>
      <p:sp>
        <p:nvSpPr>
          <p:cNvPr id="4" name="TextBox 3"/>
          <p:cNvSpPr txBox="1"/>
          <p:nvPr/>
        </p:nvSpPr>
        <p:spPr>
          <a:xfrm>
            <a:off x="165463" y="1701439"/>
            <a:ext cx="2922494" cy="241604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dirty="0" smtClean="0"/>
              <a:t>Swimming and water sports</a:t>
            </a:r>
          </a:p>
          <a:p>
            <a:pPr marL="285750" indent="-285750">
              <a:spcBef>
                <a:spcPts val="600"/>
              </a:spcBef>
              <a:buFont typeface="Arial" panose="020B0604020202020204" pitchFamily="34" charset="0"/>
              <a:buChar char="•"/>
            </a:pPr>
            <a:r>
              <a:rPr lang="en-US" dirty="0" smtClean="0"/>
              <a:t>Rock Climbing</a:t>
            </a:r>
          </a:p>
          <a:p>
            <a:pPr marL="285750" indent="-285750">
              <a:spcBef>
                <a:spcPts val="600"/>
              </a:spcBef>
              <a:buFont typeface="Arial" panose="020B0604020202020204" pitchFamily="34" charset="0"/>
              <a:buChar char="•"/>
            </a:pPr>
            <a:r>
              <a:rPr lang="en-US" dirty="0" smtClean="0"/>
              <a:t>Ice Skating</a:t>
            </a:r>
          </a:p>
          <a:p>
            <a:pPr marL="285750" indent="-285750">
              <a:spcBef>
                <a:spcPts val="600"/>
              </a:spcBef>
              <a:buFont typeface="Arial" panose="020B0604020202020204" pitchFamily="34" charset="0"/>
              <a:buChar char="•"/>
            </a:pPr>
            <a:r>
              <a:rPr lang="en-US" dirty="0" smtClean="0"/>
              <a:t>Sunbathing</a:t>
            </a:r>
          </a:p>
          <a:p>
            <a:pPr marL="285750" indent="-285750">
              <a:spcBef>
                <a:spcPts val="600"/>
              </a:spcBef>
              <a:buFont typeface="Arial" panose="020B0604020202020204" pitchFamily="34" charset="0"/>
              <a:buChar char="•"/>
            </a:pPr>
            <a:r>
              <a:rPr lang="en-US" dirty="0" smtClean="0"/>
              <a:t>Gyms/Spas</a:t>
            </a:r>
          </a:p>
          <a:p>
            <a:pPr marL="285750" indent="-285750">
              <a:spcBef>
                <a:spcPts val="600"/>
              </a:spcBef>
              <a:buFont typeface="Arial" panose="020B0604020202020204" pitchFamily="34" charset="0"/>
              <a:buChar char="•"/>
            </a:pPr>
            <a:r>
              <a:rPr lang="en-US" dirty="0" smtClean="0"/>
              <a:t>Golfing</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0793" y="2114125"/>
            <a:ext cx="2867025" cy="159067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9225" y="1974644"/>
            <a:ext cx="2267927" cy="186963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0559" y="1823613"/>
            <a:ext cx="2105025" cy="2171700"/>
          </a:xfrm>
          <a:prstGeom prst="rect">
            <a:avLst/>
          </a:prstGeom>
        </p:spPr>
      </p:pic>
      <p:sp>
        <p:nvSpPr>
          <p:cNvPr id="8" name="TextBox 7"/>
          <p:cNvSpPr txBox="1"/>
          <p:nvPr/>
        </p:nvSpPr>
        <p:spPr>
          <a:xfrm>
            <a:off x="2935172" y="4146344"/>
            <a:ext cx="6140824" cy="369332"/>
          </a:xfrm>
          <a:prstGeom prst="rect">
            <a:avLst/>
          </a:prstGeom>
          <a:noFill/>
        </p:spPr>
        <p:txBody>
          <a:bodyPr wrap="square" rtlCol="0">
            <a:spAutoFit/>
          </a:bodyPr>
          <a:lstStyle/>
          <a:p>
            <a:pPr algn="ctr"/>
            <a:r>
              <a:rPr lang="en-US" dirty="0" smtClean="0"/>
              <a:t>But, a major allure is Gambling</a:t>
            </a:r>
            <a:endParaRPr lang="en-US"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1578" y="5135539"/>
            <a:ext cx="1898669" cy="14240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0344" y="5161021"/>
            <a:ext cx="2095500" cy="133350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2107" y="5139230"/>
            <a:ext cx="2066925" cy="1295400"/>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20893" y="5135539"/>
            <a:ext cx="2066925" cy="1295400"/>
          </a:xfrm>
          <a:prstGeom prst="rect">
            <a:avLst/>
          </a:prstGeom>
        </p:spPr>
      </p:pic>
    </p:spTree>
    <p:extLst>
      <p:ext uri="{BB962C8B-B14F-4D97-AF65-F5344CB8AC3E}">
        <p14:creationId xmlns:p14="http://schemas.microsoft.com/office/powerpoint/2010/main" val="61872290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0565" y="197224"/>
            <a:ext cx="10076329" cy="923330"/>
          </a:xfrm>
          <a:prstGeom prst="rect">
            <a:avLst/>
          </a:prstGeom>
          <a:noFill/>
        </p:spPr>
        <p:txBody>
          <a:bodyPr wrap="square" rtlCol="0">
            <a:spAutoFit/>
          </a:bodyPr>
          <a:lstStyle/>
          <a:p>
            <a:pPr algn="ctr"/>
            <a:r>
              <a:rPr lang="en-US" dirty="0" smtClean="0"/>
              <a:t>Of Course, Cruise Ships are also known for cuisine and entertainment  </a:t>
            </a:r>
          </a:p>
          <a:p>
            <a:pPr algn="ctr"/>
            <a:r>
              <a:rPr lang="en-US" dirty="0" smtClean="0"/>
              <a:t>We show some pictures from the Internet highlighting this</a:t>
            </a:r>
          </a:p>
          <a:p>
            <a:pPr algn="ct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5800" y="3434733"/>
            <a:ext cx="3162300" cy="1447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6954" y="1677453"/>
            <a:ext cx="2286000" cy="1524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0019" y="4882533"/>
            <a:ext cx="2638425" cy="17335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4026" y="5114925"/>
            <a:ext cx="2619375" cy="174307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12900" y="4365298"/>
            <a:ext cx="2476500" cy="184785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96954" y="3264570"/>
            <a:ext cx="2101273" cy="1573926"/>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40602" y="1446891"/>
            <a:ext cx="2609850" cy="1752600"/>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05323" y="2018112"/>
            <a:ext cx="2466975" cy="1847850"/>
          </a:xfrm>
          <a:prstGeom prst="rect">
            <a:avLst/>
          </a:prstGeom>
        </p:spPr>
      </p:pic>
    </p:spTree>
    <p:extLst>
      <p:ext uri="{BB962C8B-B14F-4D97-AF65-F5344CB8AC3E}">
        <p14:creationId xmlns:p14="http://schemas.microsoft.com/office/powerpoint/2010/main" val="3881215807"/>
      </p:ext>
    </p:extLst>
  </p:cSld>
  <p:clrMapOvr>
    <a:masterClrMapping/>
  </p:clrMapOvr>
  <mc:AlternateContent xmlns:mc="http://schemas.openxmlformats.org/markup-compatibility/2006" xmlns:p14="http://schemas.microsoft.com/office/powerpoint/2010/main">
    <mc:Choice Requires="p14">
      <p:transition spd="slow" p14:dur="2000" advClick="0" advTm="16000"/>
    </mc:Choice>
    <mc:Fallback xmlns="">
      <p:transition spd="slow" advClick="0" advTm="16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597"/>
            <a:ext cx="10515600" cy="522381"/>
          </a:xfrm>
        </p:spPr>
        <p:txBody>
          <a:bodyPr>
            <a:normAutofit fontScale="90000"/>
          </a:bodyPr>
          <a:lstStyle/>
          <a:p>
            <a:r>
              <a:rPr lang="en-US" sz="3600" dirty="0" smtClean="0"/>
              <a:t>The Cruise In Question: </a:t>
            </a:r>
            <a:r>
              <a:rPr lang="en-US" sz="3600" dirty="0" err="1" smtClean="0"/>
              <a:t>Machol</a:t>
            </a:r>
            <a:r>
              <a:rPr lang="en-US" sz="3600" dirty="0" smtClean="0"/>
              <a:t> </a:t>
            </a:r>
            <a:r>
              <a:rPr lang="en-US" sz="3600" dirty="0" smtClean="0"/>
              <a:t>Yam</a:t>
            </a:r>
            <a:r>
              <a:rPr lang="en-US" sz="3600" dirty="0" smtClean="0"/>
              <a:t>, a Dance Cruise</a:t>
            </a:r>
            <a:endParaRPr lang="en-US" sz="3600" dirty="0"/>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271672" y="1024990"/>
            <a:ext cx="2684958" cy="2015175"/>
          </a:xfr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047596" y="920106"/>
            <a:ext cx="2341330" cy="2320945"/>
          </a:xfrm>
        </p:spPr>
      </p:pic>
      <p:sp>
        <p:nvSpPr>
          <p:cNvPr id="5" name="TextBox 4"/>
          <p:cNvSpPr txBox="1"/>
          <p:nvPr/>
        </p:nvSpPr>
        <p:spPr>
          <a:xfrm>
            <a:off x="786998" y="508202"/>
            <a:ext cx="10515600" cy="369332"/>
          </a:xfrm>
          <a:prstGeom prst="rect">
            <a:avLst/>
          </a:prstGeom>
          <a:noFill/>
        </p:spPr>
        <p:txBody>
          <a:bodyPr wrap="square" rtlCol="0">
            <a:spAutoFit/>
          </a:bodyPr>
          <a:lstStyle/>
          <a:p>
            <a:pPr algn="ctr"/>
            <a:r>
              <a:rPr lang="en-US" dirty="0" smtClean="0"/>
              <a:t>The Philadelphians on the </a:t>
            </a:r>
            <a:r>
              <a:rPr lang="en-US" dirty="0" smtClean="0"/>
              <a:t>Cruise </a:t>
            </a: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996" y="554978"/>
            <a:ext cx="2108068" cy="2810757"/>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9473" y="514404"/>
            <a:ext cx="2485227" cy="3036345"/>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691" y="4297083"/>
            <a:ext cx="2620427" cy="2466900"/>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79649" y="3694922"/>
            <a:ext cx="2620586" cy="1957251"/>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97177" y="1346650"/>
            <a:ext cx="2009872" cy="1507404"/>
          </a:xfrm>
          <a:prstGeom prst="rect">
            <a:avLst/>
          </a:prstGeom>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42312" y="4091168"/>
            <a:ext cx="1996259" cy="2672815"/>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14002" y="5486649"/>
            <a:ext cx="3151881" cy="1371351"/>
          </a:xfrm>
          <a:prstGeom prst="rect">
            <a:avLst/>
          </a:prstGeom>
        </p:spPr>
      </p:pic>
      <p:pic>
        <p:nvPicPr>
          <p:cNvPr id="23" name="Picture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54244" y="3753337"/>
            <a:ext cx="2257985" cy="3010646"/>
          </a:xfrm>
          <a:prstGeom prst="rect">
            <a:avLst/>
          </a:prstGeom>
        </p:spPr>
      </p:pic>
      <p:sp>
        <p:nvSpPr>
          <p:cNvPr id="24" name="TextBox 23"/>
          <p:cNvSpPr txBox="1"/>
          <p:nvPr/>
        </p:nvSpPr>
        <p:spPr>
          <a:xfrm>
            <a:off x="2393576" y="3187621"/>
            <a:ext cx="4536142" cy="369332"/>
          </a:xfrm>
          <a:prstGeom prst="rect">
            <a:avLst/>
          </a:prstGeom>
          <a:noFill/>
        </p:spPr>
        <p:txBody>
          <a:bodyPr wrap="square" rtlCol="0">
            <a:spAutoFit/>
          </a:bodyPr>
          <a:lstStyle/>
          <a:p>
            <a:pPr algn="ctr"/>
            <a:r>
              <a:rPr lang="en-US" dirty="0" smtClean="0"/>
              <a:t>The Philadelphians at Play</a:t>
            </a:r>
            <a:endParaRPr lang="en-US" dirty="0"/>
          </a:p>
        </p:txBody>
      </p:sp>
    </p:spTree>
    <p:extLst>
      <p:ext uri="{BB962C8B-B14F-4D97-AF65-F5344CB8AC3E}">
        <p14:creationId xmlns:p14="http://schemas.microsoft.com/office/powerpoint/2010/main" val="1641511806"/>
      </p:ext>
    </p:extLst>
  </p:cSld>
  <p:clrMapOvr>
    <a:masterClrMapping/>
  </p:clrMapOvr>
  <mc:AlternateContent xmlns:mc="http://schemas.openxmlformats.org/markup-compatibility/2006" xmlns:p14="http://schemas.microsoft.com/office/powerpoint/2010/main">
    <mc:Choice Requires="p14">
      <p:transition spd="slow" p14:dur="2000" advClick="0" advTm="17500"/>
    </mc:Choice>
    <mc:Fallback xmlns="">
      <p:transition spd="slow" advClick="0" advTm="17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6000"/>
                                        <p:tgtEl>
                                          <p:spTgt spid="24"/>
                                        </p:tgtEl>
                                      </p:cBhvr>
                                    </p:animEffect>
                                    <p:anim calcmode="lin" valueType="num">
                                      <p:cBhvr>
                                        <p:cTn id="8" dur="6000" fill="hold"/>
                                        <p:tgtEl>
                                          <p:spTgt spid="24"/>
                                        </p:tgtEl>
                                        <p:attrNameLst>
                                          <p:attrName>ppt_w</p:attrName>
                                        </p:attrNameLst>
                                      </p:cBhvr>
                                      <p:tavLst>
                                        <p:tav tm="0" fmla="#ppt_w*sin(2.5*pi*$)">
                                          <p:val>
                                            <p:fltVal val="0"/>
                                          </p:val>
                                        </p:tav>
                                        <p:tav tm="100000">
                                          <p:val>
                                            <p:fltVal val="1"/>
                                          </p:val>
                                        </p:tav>
                                      </p:tavLst>
                                    </p:anim>
                                    <p:anim calcmode="lin" valueType="num">
                                      <p:cBhvr>
                                        <p:cTn id="9" dur="6000" fill="hold"/>
                                        <p:tgtEl>
                                          <p:spTgt spid="24"/>
                                        </p:tgtEl>
                                        <p:attrNameLst>
                                          <p:attrName>ppt_h</p:attrName>
                                        </p:attrNameLst>
                                      </p:cBhvr>
                                      <p:tavLst>
                                        <p:tav tm="0">
                                          <p:val>
                                            <p:strVal val="#ppt_h"/>
                                          </p:val>
                                        </p:tav>
                                        <p:tav tm="100000">
                                          <p:val>
                                            <p:strVal val="#ppt_h"/>
                                          </p:val>
                                        </p:tav>
                                      </p:tavLst>
                                    </p:anim>
                                  </p:childTnLst>
                                </p:cTn>
                              </p:par>
                            </p:childTnLst>
                          </p:cTn>
                        </p:par>
                        <p:par>
                          <p:cTn id="10" fill="hold">
                            <p:stCondLst>
                              <p:cond delay="6000"/>
                            </p:stCondLst>
                            <p:childTnLst>
                              <p:par>
                                <p:cTn id="11" presetID="45"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2000"/>
                                        <p:tgtEl>
                                          <p:spTgt spid="17"/>
                                        </p:tgtEl>
                                      </p:cBhvr>
                                    </p:animEffect>
                                    <p:anim calcmode="lin" valueType="num">
                                      <p:cBhvr>
                                        <p:cTn id="14" dur="2000" fill="hold"/>
                                        <p:tgtEl>
                                          <p:spTgt spid="17"/>
                                        </p:tgtEl>
                                        <p:attrNameLst>
                                          <p:attrName>ppt_w</p:attrName>
                                        </p:attrNameLst>
                                      </p:cBhvr>
                                      <p:tavLst>
                                        <p:tav tm="0" fmla="#ppt_w*sin(2.5*pi*$)">
                                          <p:val>
                                            <p:fltVal val="0"/>
                                          </p:val>
                                        </p:tav>
                                        <p:tav tm="100000">
                                          <p:val>
                                            <p:fltVal val="1"/>
                                          </p:val>
                                        </p:tav>
                                      </p:tavLst>
                                    </p:anim>
                                    <p:anim calcmode="lin" valueType="num">
                                      <p:cBhvr>
                                        <p:cTn id="15" dur="2000" fill="hold"/>
                                        <p:tgtEl>
                                          <p:spTgt spid="17"/>
                                        </p:tgtEl>
                                        <p:attrNameLst>
                                          <p:attrName>ppt_h</p:attrName>
                                        </p:attrNameLst>
                                      </p:cBhvr>
                                      <p:tavLst>
                                        <p:tav tm="0">
                                          <p:val>
                                            <p:strVal val="#ppt_h"/>
                                          </p:val>
                                        </p:tav>
                                        <p:tav tm="100000">
                                          <p:val>
                                            <p:strVal val="#ppt_h"/>
                                          </p:val>
                                        </p:tav>
                                      </p:tavLst>
                                    </p:anim>
                                  </p:childTnLst>
                                </p:cTn>
                              </p:par>
                              <p:par>
                                <p:cTn id="16" presetID="45"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2000"/>
                                        <p:tgtEl>
                                          <p:spTgt spid="23"/>
                                        </p:tgtEl>
                                      </p:cBhvr>
                                    </p:animEffect>
                                    <p:anim calcmode="lin" valueType="num">
                                      <p:cBhvr>
                                        <p:cTn id="19" dur="2000" fill="hold"/>
                                        <p:tgtEl>
                                          <p:spTgt spid="23"/>
                                        </p:tgtEl>
                                        <p:attrNameLst>
                                          <p:attrName>ppt_w</p:attrName>
                                        </p:attrNameLst>
                                      </p:cBhvr>
                                      <p:tavLst>
                                        <p:tav tm="0" fmla="#ppt_w*sin(2.5*pi*$)">
                                          <p:val>
                                            <p:fltVal val="0"/>
                                          </p:val>
                                        </p:tav>
                                        <p:tav tm="100000">
                                          <p:val>
                                            <p:fltVal val="1"/>
                                          </p:val>
                                        </p:tav>
                                      </p:tavLst>
                                    </p:anim>
                                    <p:anim calcmode="lin" valueType="num">
                                      <p:cBhvr>
                                        <p:cTn id="20" dur="2000" fill="hold"/>
                                        <p:tgtEl>
                                          <p:spTgt spid="23"/>
                                        </p:tgtEl>
                                        <p:attrNameLst>
                                          <p:attrName>ppt_h</p:attrName>
                                        </p:attrNameLst>
                                      </p:cBhvr>
                                      <p:tavLst>
                                        <p:tav tm="0">
                                          <p:val>
                                            <p:strVal val="#ppt_h"/>
                                          </p:val>
                                        </p:tav>
                                        <p:tav tm="100000">
                                          <p:val>
                                            <p:strVal val="#ppt_h"/>
                                          </p:val>
                                        </p:tav>
                                      </p:tavLst>
                                    </p:anim>
                                  </p:childTnLst>
                                </p:cTn>
                              </p:par>
                              <p:par>
                                <p:cTn id="21" presetID="45"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2000"/>
                                        <p:tgtEl>
                                          <p:spTgt spid="20"/>
                                        </p:tgtEl>
                                      </p:cBhvr>
                                    </p:animEffect>
                                    <p:anim calcmode="lin" valueType="num">
                                      <p:cBhvr>
                                        <p:cTn id="24" dur="2000" fill="hold"/>
                                        <p:tgtEl>
                                          <p:spTgt spid="20"/>
                                        </p:tgtEl>
                                        <p:attrNameLst>
                                          <p:attrName>ppt_w</p:attrName>
                                        </p:attrNameLst>
                                      </p:cBhvr>
                                      <p:tavLst>
                                        <p:tav tm="0" fmla="#ppt_w*sin(2.5*pi*$)">
                                          <p:val>
                                            <p:fltVal val="0"/>
                                          </p:val>
                                        </p:tav>
                                        <p:tav tm="100000">
                                          <p:val>
                                            <p:fltVal val="1"/>
                                          </p:val>
                                        </p:tav>
                                      </p:tavLst>
                                    </p:anim>
                                    <p:anim calcmode="lin" valueType="num">
                                      <p:cBhvr>
                                        <p:cTn id="25" dur="2000" fill="hold"/>
                                        <p:tgtEl>
                                          <p:spTgt spid="20"/>
                                        </p:tgtEl>
                                        <p:attrNameLst>
                                          <p:attrName>ppt_h</p:attrName>
                                        </p:attrNameLst>
                                      </p:cBhvr>
                                      <p:tavLst>
                                        <p:tav tm="0">
                                          <p:val>
                                            <p:strVal val="#ppt_h"/>
                                          </p:val>
                                        </p:tav>
                                        <p:tav tm="100000">
                                          <p:val>
                                            <p:strVal val="#ppt_h"/>
                                          </p:val>
                                        </p:tav>
                                      </p:tavLst>
                                    </p:anim>
                                  </p:childTnLst>
                                </p:cTn>
                              </p:par>
                              <p:par>
                                <p:cTn id="26" presetID="45"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2000"/>
                                        <p:tgtEl>
                                          <p:spTgt spid="18"/>
                                        </p:tgtEl>
                                      </p:cBhvr>
                                    </p:animEffect>
                                    <p:anim calcmode="lin" valueType="num">
                                      <p:cBhvr>
                                        <p:cTn id="29" dur="2000" fill="hold"/>
                                        <p:tgtEl>
                                          <p:spTgt spid="18"/>
                                        </p:tgtEl>
                                        <p:attrNameLst>
                                          <p:attrName>ppt_w</p:attrName>
                                        </p:attrNameLst>
                                      </p:cBhvr>
                                      <p:tavLst>
                                        <p:tav tm="0" fmla="#ppt_w*sin(2.5*pi*$)">
                                          <p:val>
                                            <p:fltVal val="0"/>
                                          </p:val>
                                        </p:tav>
                                        <p:tav tm="100000">
                                          <p:val>
                                            <p:fltVal val="1"/>
                                          </p:val>
                                        </p:tav>
                                      </p:tavLst>
                                    </p:anim>
                                    <p:anim calcmode="lin" valueType="num">
                                      <p:cBhvr>
                                        <p:cTn id="30" dur="2000" fill="hold"/>
                                        <p:tgtEl>
                                          <p:spTgt spid="18"/>
                                        </p:tgtEl>
                                        <p:attrNameLst>
                                          <p:attrName>ppt_h</p:attrName>
                                        </p:attrNameLst>
                                      </p:cBhvr>
                                      <p:tavLst>
                                        <p:tav tm="0">
                                          <p:val>
                                            <p:strVal val="#ppt_h"/>
                                          </p:val>
                                        </p:tav>
                                        <p:tav tm="100000">
                                          <p:val>
                                            <p:strVal val="#ppt_h"/>
                                          </p:val>
                                        </p:tav>
                                      </p:tavLst>
                                    </p:anim>
                                  </p:childTnLst>
                                </p:cTn>
                              </p:par>
                              <p:par>
                                <p:cTn id="31" presetID="45"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2000"/>
                                        <p:tgtEl>
                                          <p:spTgt spid="22"/>
                                        </p:tgtEl>
                                      </p:cBhvr>
                                    </p:animEffect>
                                    <p:anim calcmode="lin" valueType="num">
                                      <p:cBhvr>
                                        <p:cTn id="34" dur="2000" fill="hold"/>
                                        <p:tgtEl>
                                          <p:spTgt spid="22"/>
                                        </p:tgtEl>
                                        <p:attrNameLst>
                                          <p:attrName>ppt_w</p:attrName>
                                        </p:attrNameLst>
                                      </p:cBhvr>
                                      <p:tavLst>
                                        <p:tav tm="0" fmla="#ppt_w*sin(2.5*pi*$)">
                                          <p:val>
                                            <p:fltVal val="0"/>
                                          </p:val>
                                        </p:tav>
                                        <p:tav tm="100000">
                                          <p:val>
                                            <p:fltVal val="1"/>
                                          </p:val>
                                        </p:tav>
                                      </p:tavLst>
                                    </p:anim>
                                    <p:anim calcmode="lin" valueType="num">
                                      <p:cBhvr>
                                        <p:cTn id="35" dur="20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0465" y="-23315"/>
            <a:ext cx="11152094" cy="723275"/>
          </a:xfrm>
          <a:prstGeom prst="rect">
            <a:avLst/>
          </a:prstGeom>
          <a:noFill/>
        </p:spPr>
        <p:txBody>
          <a:bodyPr wrap="square" rtlCol="0">
            <a:spAutoFit/>
          </a:bodyPr>
          <a:lstStyle/>
          <a:p>
            <a:pPr algn="ctr">
              <a:spcAft>
                <a:spcPts val="600"/>
              </a:spcAft>
            </a:pPr>
            <a:r>
              <a:rPr lang="en-US" dirty="0" smtClean="0"/>
              <a:t>Dancing on the Sea</a:t>
            </a:r>
          </a:p>
          <a:p>
            <a:pPr algn="ctr">
              <a:spcAft>
                <a:spcPts val="1200"/>
              </a:spcAft>
            </a:pPr>
            <a:r>
              <a:rPr lang="en-US" dirty="0" smtClean="0"/>
              <a:t>Dancers Like to dance as these pictures show</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4210" y="742035"/>
            <a:ext cx="3190596" cy="185129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453" y="1444580"/>
            <a:ext cx="2818000" cy="180458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120" y="4207295"/>
            <a:ext cx="2895961" cy="190332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94915" y="5233345"/>
            <a:ext cx="2232752" cy="1498984"/>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37289" y="699960"/>
            <a:ext cx="1696358" cy="2027183"/>
          </a:xfrm>
          <a:prstGeom prst="rect">
            <a:avLst/>
          </a:prstGeom>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t="12313"/>
          <a:stretch/>
        </p:blipFill>
        <p:spPr>
          <a:xfrm>
            <a:off x="6818031" y="5208494"/>
            <a:ext cx="2508189" cy="1649506"/>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16585" y="4299522"/>
            <a:ext cx="2500612" cy="1867645"/>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56729" y="2463517"/>
            <a:ext cx="1945830" cy="1453292"/>
          </a:xfrm>
          <a:prstGeom prst="rect">
            <a:avLst/>
          </a:prstGeom>
        </p:spPr>
      </p:pic>
      <p:sp>
        <p:nvSpPr>
          <p:cNvPr id="15" name="TextBox 14"/>
          <p:cNvSpPr txBox="1"/>
          <p:nvPr/>
        </p:nvSpPr>
        <p:spPr>
          <a:xfrm>
            <a:off x="4113030" y="2635402"/>
            <a:ext cx="5369018" cy="2308324"/>
          </a:xfrm>
          <a:prstGeom prst="rect">
            <a:avLst/>
          </a:prstGeom>
          <a:noFill/>
        </p:spPr>
        <p:txBody>
          <a:bodyPr wrap="square" rtlCol="0">
            <a:spAutoFit/>
          </a:bodyPr>
          <a:lstStyle/>
          <a:p>
            <a:r>
              <a:rPr lang="en-US" dirty="0" smtClean="0"/>
              <a:t>While not as stable as dance floors on land, the dancers make do as you see here. And these sessions go through the night. Dancers on this cruise, besides from Philly, came from New York and Florida</a:t>
            </a:r>
          </a:p>
          <a:p>
            <a:endParaRPr lang="en-US" dirty="0"/>
          </a:p>
          <a:p>
            <a:r>
              <a:rPr lang="en-US" dirty="0" smtClean="0"/>
              <a:t>When the weather allows, dancing occurs on the Basketball court. When indoors, the dancers replace the performers on the ship stage</a:t>
            </a:r>
            <a:endParaRPr lang="en-US" dirty="0"/>
          </a:p>
        </p:txBody>
      </p:sp>
    </p:spTree>
    <p:extLst>
      <p:ext uri="{BB962C8B-B14F-4D97-AF65-F5344CB8AC3E}">
        <p14:creationId xmlns:p14="http://schemas.microsoft.com/office/powerpoint/2010/main" val="2055207474"/>
      </p:ext>
    </p:extLst>
  </p:cSld>
  <p:clrMapOvr>
    <a:masterClrMapping/>
  </p:clrMapOvr>
  <mc:AlternateContent xmlns:mc="http://schemas.openxmlformats.org/markup-compatibility/2006" xmlns:p14="http://schemas.microsoft.com/office/powerpoint/2010/main">
    <mc:Choice Requires="p14">
      <p:transition spd="slow" p14:dur="2000" advClick="0" advTm="28500"/>
    </mc:Choice>
    <mc:Fallback xmlns="">
      <p:transition spd="slow" advClick="0" advTm="28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2000"/>
                                  </p:stCondLst>
                                  <p:childTnLst>
                                    <p:animRot by="120000">
                                      <p:cBhvr>
                                        <p:cTn id="6" dur="200" fill="hold">
                                          <p:stCondLst>
                                            <p:cond delay="0"/>
                                          </p:stCondLst>
                                        </p:cTn>
                                        <p:tgtEl>
                                          <p:spTgt spid="8"/>
                                        </p:tgtEl>
                                        <p:attrNameLst>
                                          <p:attrName>r</p:attrName>
                                        </p:attrNameLst>
                                      </p:cBhvr>
                                    </p:animRot>
                                    <p:animRot by="-240000">
                                      <p:cBhvr>
                                        <p:cTn id="7" dur="400" fill="hold">
                                          <p:stCondLst>
                                            <p:cond delay="400"/>
                                          </p:stCondLst>
                                        </p:cTn>
                                        <p:tgtEl>
                                          <p:spTgt spid="8"/>
                                        </p:tgtEl>
                                        <p:attrNameLst>
                                          <p:attrName>r</p:attrName>
                                        </p:attrNameLst>
                                      </p:cBhvr>
                                    </p:animRot>
                                    <p:animRot by="240000">
                                      <p:cBhvr>
                                        <p:cTn id="8" dur="400" fill="hold">
                                          <p:stCondLst>
                                            <p:cond delay="800"/>
                                          </p:stCondLst>
                                        </p:cTn>
                                        <p:tgtEl>
                                          <p:spTgt spid="8"/>
                                        </p:tgtEl>
                                        <p:attrNameLst>
                                          <p:attrName>r</p:attrName>
                                        </p:attrNameLst>
                                      </p:cBhvr>
                                    </p:animRot>
                                    <p:animRot by="-240000">
                                      <p:cBhvr>
                                        <p:cTn id="9" dur="400" fill="hold">
                                          <p:stCondLst>
                                            <p:cond delay="1200"/>
                                          </p:stCondLst>
                                        </p:cTn>
                                        <p:tgtEl>
                                          <p:spTgt spid="8"/>
                                        </p:tgtEl>
                                        <p:attrNameLst>
                                          <p:attrName>r</p:attrName>
                                        </p:attrNameLst>
                                      </p:cBhvr>
                                    </p:animRot>
                                    <p:animRot by="120000">
                                      <p:cBhvr>
                                        <p:cTn id="10" dur="400" fill="hold">
                                          <p:stCondLst>
                                            <p:cond delay="1600"/>
                                          </p:stCondLst>
                                        </p:cTn>
                                        <p:tgtEl>
                                          <p:spTgt spid="8"/>
                                        </p:tgtEl>
                                        <p:attrNameLst>
                                          <p:attrName>r</p:attrName>
                                        </p:attrNameLst>
                                      </p:cBhvr>
                                    </p:animRot>
                                  </p:childTnLst>
                                </p:cTn>
                              </p:par>
                              <p:par>
                                <p:cTn id="11" presetID="32" presetClass="emph" presetSubtype="0" repeatCount="indefinite" fill="hold" nodeType="withEffect">
                                  <p:stCondLst>
                                    <p:cond delay="4000"/>
                                  </p:stCondLst>
                                  <p:childTnLst>
                                    <p:animRot by="120000">
                                      <p:cBhvr>
                                        <p:cTn id="12" dur="200" fill="hold">
                                          <p:stCondLst>
                                            <p:cond delay="0"/>
                                          </p:stCondLst>
                                        </p:cTn>
                                        <p:tgtEl>
                                          <p:spTgt spid="7"/>
                                        </p:tgtEl>
                                        <p:attrNameLst>
                                          <p:attrName>r</p:attrName>
                                        </p:attrNameLst>
                                      </p:cBhvr>
                                    </p:animRot>
                                    <p:animRot by="-240000">
                                      <p:cBhvr>
                                        <p:cTn id="13" dur="400" fill="hold">
                                          <p:stCondLst>
                                            <p:cond delay="400"/>
                                          </p:stCondLst>
                                        </p:cTn>
                                        <p:tgtEl>
                                          <p:spTgt spid="7"/>
                                        </p:tgtEl>
                                        <p:attrNameLst>
                                          <p:attrName>r</p:attrName>
                                        </p:attrNameLst>
                                      </p:cBhvr>
                                    </p:animRot>
                                    <p:animRot by="240000">
                                      <p:cBhvr>
                                        <p:cTn id="14" dur="400" fill="hold">
                                          <p:stCondLst>
                                            <p:cond delay="800"/>
                                          </p:stCondLst>
                                        </p:cTn>
                                        <p:tgtEl>
                                          <p:spTgt spid="7"/>
                                        </p:tgtEl>
                                        <p:attrNameLst>
                                          <p:attrName>r</p:attrName>
                                        </p:attrNameLst>
                                      </p:cBhvr>
                                    </p:animRot>
                                    <p:animRot by="-240000">
                                      <p:cBhvr>
                                        <p:cTn id="15" dur="400" fill="hold">
                                          <p:stCondLst>
                                            <p:cond delay="1200"/>
                                          </p:stCondLst>
                                        </p:cTn>
                                        <p:tgtEl>
                                          <p:spTgt spid="7"/>
                                        </p:tgtEl>
                                        <p:attrNameLst>
                                          <p:attrName>r</p:attrName>
                                        </p:attrNameLst>
                                      </p:cBhvr>
                                    </p:animRot>
                                    <p:animRot by="120000">
                                      <p:cBhvr>
                                        <p:cTn id="16" dur="400" fill="hold">
                                          <p:stCondLst>
                                            <p:cond delay="1600"/>
                                          </p:stCondLst>
                                        </p:cTn>
                                        <p:tgtEl>
                                          <p:spTgt spid="7"/>
                                        </p:tgtEl>
                                        <p:attrNameLst>
                                          <p:attrName>r</p:attrName>
                                        </p:attrNameLst>
                                      </p:cBhvr>
                                    </p:animRot>
                                  </p:childTnLst>
                                </p:cTn>
                              </p:par>
                              <p:par>
                                <p:cTn id="17" presetID="1" presetClass="entr" presetSubtype="0" fill="hold" nodeType="withEffect">
                                  <p:stCondLst>
                                    <p:cond delay="400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par>
                                <p:cTn id="19" presetID="32" presetClass="emph" presetSubtype="0" repeatCount="indefinite" fill="hold" nodeType="withEffect">
                                  <p:stCondLst>
                                    <p:cond delay="6000"/>
                                  </p:stCondLst>
                                  <p:childTnLst>
                                    <p:animRot by="120000">
                                      <p:cBhvr>
                                        <p:cTn id="20" dur="200" fill="hold">
                                          <p:stCondLst>
                                            <p:cond delay="0"/>
                                          </p:stCondLst>
                                        </p:cTn>
                                        <p:tgtEl>
                                          <p:spTgt spid="9"/>
                                        </p:tgtEl>
                                        <p:attrNameLst>
                                          <p:attrName>r</p:attrName>
                                        </p:attrNameLst>
                                      </p:cBhvr>
                                    </p:animRot>
                                    <p:animRot by="-240000">
                                      <p:cBhvr>
                                        <p:cTn id="21" dur="400" fill="hold">
                                          <p:stCondLst>
                                            <p:cond delay="400"/>
                                          </p:stCondLst>
                                        </p:cTn>
                                        <p:tgtEl>
                                          <p:spTgt spid="9"/>
                                        </p:tgtEl>
                                        <p:attrNameLst>
                                          <p:attrName>r</p:attrName>
                                        </p:attrNameLst>
                                      </p:cBhvr>
                                    </p:animRot>
                                    <p:animRot by="240000">
                                      <p:cBhvr>
                                        <p:cTn id="22" dur="400" fill="hold">
                                          <p:stCondLst>
                                            <p:cond delay="800"/>
                                          </p:stCondLst>
                                        </p:cTn>
                                        <p:tgtEl>
                                          <p:spTgt spid="9"/>
                                        </p:tgtEl>
                                        <p:attrNameLst>
                                          <p:attrName>r</p:attrName>
                                        </p:attrNameLst>
                                      </p:cBhvr>
                                    </p:animRot>
                                    <p:animRot by="-240000">
                                      <p:cBhvr>
                                        <p:cTn id="23" dur="400" fill="hold">
                                          <p:stCondLst>
                                            <p:cond delay="1200"/>
                                          </p:stCondLst>
                                        </p:cTn>
                                        <p:tgtEl>
                                          <p:spTgt spid="9"/>
                                        </p:tgtEl>
                                        <p:attrNameLst>
                                          <p:attrName>r</p:attrName>
                                        </p:attrNameLst>
                                      </p:cBhvr>
                                    </p:animRot>
                                    <p:animRot by="120000">
                                      <p:cBhvr>
                                        <p:cTn id="24" dur="400" fill="hold">
                                          <p:stCondLst>
                                            <p:cond delay="1600"/>
                                          </p:stCondLst>
                                        </p:cTn>
                                        <p:tgtEl>
                                          <p:spTgt spid="9"/>
                                        </p:tgtEl>
                                        <p:attrNameLst>
                                          <p:attrName>r</p:attrName>
                                        </p:attrNameLst>
                                      </p:cBhvr>
                                    </p:animRot>
                                  </p:childTnLst>
                                </p:cTn>
                              </p:par>
                              <p:par>
                                <p:cTn id="25" presetID="32" presetClass="emph" presetSubtype="0" repeatCount="indefinite" fill="hold" nodeType="withEffect">
                                  <p:stCondLst>
                                    <p:cond delay="8000"/>
                                  </p:stCondLst>
                                  <p:childTnLst>
                                    <p:animRot by="120000">
                                      <p:cBhvr>
                                        <p:cTn id="26" dur="200" fill="hold">
                                          <p:stCondLst>
                                            <p:cond delay="0"/>
                                          </p:stCondLst>
                                        </p:cTn>
                                        <p:tgtEl>
                                          <p:spTgt spid="10"/>
                                        </p:tgtEl>
                                        <p:attrNameLst>
                                          <p:attrName>r</p:attrName>
                                        </p:attrNameLst>
                                      </p:cBhvr>
                                    </p:animRot>
                                    <p:animRot by="-240000">
                                      <p:cBhvr>
                                        <p:cTn id="27" dur="400" fill="hold">
                                          <p:stCondLst>
                                            <p:cond delay="400"/>
                                          </p:stCondLst>
                                        </p:cTn>
                                        <p:tgtEl>
                                          <p:spTgt spid="10"/>
                                        </p:tgtEl>
                                        <p:attrNameLst>
                                          <p:attrName>r</p:attrName>
                                        </p:attrNameLst>
                                      </p:cBhvr>
                                    </p:animRot>
                                    <p:animRot by="240000">
                                      <p:cBhvr>
                                        <p:cTn id="28" dur="400" fill="hold">
                                          <p:stCondLst>
                                            <p:cond delay="800"/>
                                          </p:stCondLst>
                                        </p:cTn>
                                        <p:tgtEl>
                                          <p:spTgt spid="10"/>
                                        </p:tgtEl>
                                        <p:attrNameLst>
                                          <p:attrName>r</p:attrName>
                                        </p:attrNameLst>
                                      </p:cBhvr>
                                    </p:animRot>
                                    <p:animRot by="-240000">
                                      <p:cBhvr>
                                        <p:cTn id="29" dur="400" fill="hold">
                                          <p:stCondLst>
                                            <p:cond delay="1200"/>
                                          </p:stCondLst>
                                        </p:cTn>
                                        <p:tgtEl>
                                          <p:spTgt spid="10"/>
                                        </p:tgtEl>
                                        <p:attrNameLst>
                                          <p:attrName>r</p:attrName>
                                        </p:attrNameLst>
                                      </p:cBhvr>
                                    </p:animRot>
                                    <p:animRot by="120000">
                                      <p:cBhvr>
                                        <p:cTn id="30" dur="400" fill="hold">
                                          <p:stCondLst>
                                            <p:cond delay="1600"/>
                                          </p:stCondLst>
                                        </p:cTn>
                                        <p:tgtEl>
                                          <p:spTgt spid="10"/>
                                        </p:tgtEl>
                                        <p:attrNameLst>
                                          <p:attrName>r</p:attrName>
                                        </p:attrNameLst>
                                      </p:cBhvr>
                                    </p:animRot>
                                  </p:childTnLst>
                                </p:cTn>
                              </p:par>
                              <p:par>
                                <p:cTn id="31" presetID="32" presetClass="emph" presetSubtype="0" repeatCount="indefinite" fill="hold" nodeType="withEffect">
                                  <p:stCondLst>
                                    <p:cond delay="10000"/>
                                  </p:stCondLst>
                                  <p:childTnLst>
                                    <p:animRot by="120000">
                                      <p:cBhvr>
                                        <p:cTn id="32" dur="200" fill="hold">
                                          <p:stCondLst>
                                            <p:cond delay="0"/>
                                          </p:stCondLst>
                                        </p:cTn>
                                        <p:tgtEl>
                                          <p:spTgt spid="11"/>
                                        </p:tgtEl>
                                        <p:attrNameLst>
                                          <p:attrName>r</p:attrName>
                                        </p:attrNameLst>
                                      </p:cBhvr>
                                    </p:animRot>
                                    <p:animRot by="-240000">
                                      <p:cBhvr>
                                        <p:cTn id="33" dur="400" fill="hold">
                                          <p:stCondLst>
                                            <p:cond delay="400"/>
                                          </p:stCondLst>
                                        </p:cTn>
                                        <p:tgtEl>
                                          <p:spTgt spid="11"/>
                                        </p:tgtEl>
                                        <p:attrNameLst>
                                          <p:attrName>r</p:attrName>
                                        </p:attrNameLst>
                                      </p:cBhvr>
                                    </p:animRot>
                                    <p:animRot by="240000">
                                      <p:cBhvr>
                                        <p:cTn id="34" dur="400" fill="hold">
                                          <p:stCondLst>
                                            <p:cond delay="800"/>
                                          </p:stCondLst>
                                        </p:cTn>
                                        <p:tgtEl>
                                          <p:spTgt spid="11"/>
                                        </p:tgtEl>
                                        <p:attrNameLst>
                                          <p:attrName>r</p:attrName>
                                        </p:attrNameLst>
                                      </p:cBhvr>
                                    </p:animRot>
                                    <p:animRot by="-240000">
                                      <p:cBhvr>
                                        <p:cTn id="35" dur="400" fill="hold">
                                          <p:stCondLst>
                                            <p:cond delay="1200"/>
                                          </p:stCondLst>
                                        </p:cTn>
                                        <p:tgtEl>
                                          <p:spTgt spid="11"/>
                                        </p:tgtEl>
                                        <p:attrNameLst>
                                          <p:attrName>r</p:attrName>
                                        </p:attrNameLst>
                                      </p:cBhvr>
                                    </p:animRot>
                                    <p:animRot by="120000">
                                      <p:cBhvr>
                                        <p:cTn id="36" dur="400" fill="hold">
                                          <p:stCondLst>
                                            <p:cond delay="1600"/>
                                          </p:stCondLst>
                                        </p:cTn>
                                        <p:tgtEl>
                                          <p:spTgt spid="11"/>
                                        </p:tgtEl>
                                        <p:attrNameLst>
                                          <p:attrName>r</p:attrName>
                                        </p:attrNameLst>
                                      </p:cBhvr>
                                    </p:animRot>
                                  </p:childTnLst>
                                </p:cTn>
                              </p:par>
                              <p:par>
                                <p:cTn id="37" presetID="1" presetClass="entr" presetSubtype="0" fill="hold" nodeType="withEffect">
                                  <p:stCondLst>
                                    <p:cond delay="12000"/>
                                  </p:stCondLst>
                                  <p:childTnLst>
                                    <p:set>
                                      <p:cBhvr>
                                        <p:cTn id="38" dur="1" fill="hold">
                                          <p:stCondLst>
                                            <p:cond delay="0"/>
                                          </p:stCondLst>
                                        </p:cTn>
                                        <p:tgtEl>
                                          <p:spTgt spid="15">
                                            <p:txEl>
                                              <p:pRg st="2" end="2"/>
                                            </p:txEl>
                                          </p:spTgt>
                                        </p:tgtEl>
                                        <p:attrNameLst>
                                          <p:attrName>style.visibility</p:attrName>
                                        </p:attrNameLst>
                                      </p:cBhvr>
                                      <p:to>
                                        <p:strVal val="visible"/>
                                      </p:to>
                                    </p:set>
                                  </p:childTnLst>
                                </p:cTn>
                              </p:par>
                              <p:par>
                                <p:cTn id="39" presetID="32" presetClass="emph" presetSubtype="0" repeatCount="indefinite" fill="hold" nodeType="withEffect">
                                  <p:stCondLst>
                                    <p:cond delay="12000"/>
                                  </p:stCondLst>
                                  <p:childTnLst>
                                    <p:animRot by="120000">
                                      <p:cBhvr>
                                        <p:cTn id="40" dur="200" fill="hold">
                                          <p:stCondLst>
                                            <p:cond delay="0"/>
                                          </p:stCondLst>
                                        </p:cTn>
                                        <p:tgtEl>
                                          <p:spTgt spid="12"/>
                                        </p:tgtEl>
                                        <p:attrNameLst>
                                          <p:attrName>r</p:attrName>
                                        </p:attrNameLst>
                                      </p:cBhvr>
                                    </p:animRot>
                                    <p:animRot by="-240000">
                                      <p:cBhvr>
                                        <p:cTn id="41" dur="400" fill="hold">
                                          <p:stCondLst>
                                            <p:cond delay="400"/>
                                          </p:stCondLst>
                                        </p:cTn>
                                        <p:tgtEl>
                                          <p:spTgt spid="12"/>
                                        </p:tgtEl>
                                        <p:attrNameLst>
                                          <p:attrName>r</p:attrName>
                                        </p:attrNameLst>
                                      </p:cBhvr>
                                    </p:animRot>
                                    <p:animRot by="240000">
                                      <p:cBhvr>
                                        <p:cTn id="42" dur="400" fill="hold">
                                          <p:stCondLst>
                                            <p:cond delay="800"/>
                                          </p:stCondLst>
                                        </p:cTn>
                                        <p:tgtEl>
                                          <p:spTgt spid="12"/>
                                        </p:tgtEl>
                                        <p:attrNameLst>
                                          <p:attrName>r</p:attrName>
                                        </p:attrNameLst>
                                      </p:cBhvr>
                                    </p:animRot>
                                    <p:animRot by="-240000">
                                      <p:cBhvr>
                                        <p:cTn id="43" dur="400" fill="hold">
                                          <p:stCondLst>
                                            <p:cond delay="1200"/>
                                          </p:stCondLst>
                                        </p:cTn>
                                        <p:tgtEl>
                                          <p:spTgt spid="12"/>
                                        </p:tgtEl>
                                        <p:attrNameLst>
                                          <p:attrName>r</p:attrName>
                                        </p:attrNameLst>
                                      </p:cBhvr>
                                    </p:animRot>
                                    <p:animRot by="120000">
                                      <p:cBhvr>
                                        <p:cTn id="44" dur="400" fill="hold">
                                          <p:stCondLst>
                                            <p:cond delay="1600"/>
                                          </p:stCondLst>
                                        </p:cTn>
                                        <p:tgtEl>
                                          <p:spTgt spid="12"/>
                                        </p:tgtEl>
                                        <p:attrNameLst>
                                          <p:attrName>r</p:attrName>
                                        </p:attrNameLst>
                                      </p:cBhvr>
                                    </p:animRot>
                                  </p:childTnLst>
                                </p:cTn>
                              </p:par>
                              <p:par>
                                <p:cTn id="45" presetID="32" presetClass="emph" presetSubtype="0" repeatCount="indefinite" fill="hold" nodeType="withEffect">
                                  <p:stCondLst>
                                    <p:cond delay="14000"/>
                                  </p:stCondLst>
                                  <p:childTnLst>
                                    <p:animRot by="120000">
                                      <p:cBhvr>
                                        <p:cTn id="46" dur="200" fill="hold">
                                          <p:stCondLst>
                                            <p:cond delay="0"/>
                                          </p:stCondLst>
                                        </p:cTn>
                                        <p:tgtEl>
                                          <p:spTgt spid="14"/>
                                        </p:tgtEl>
                                        <p:attrNameLst>
                                          <p:attrName>r</p:attrName>
                                        </p:attrNameLst>
                                      </p:cBhvr>
                                    </p:animRot>
                                    <p:animRot by="-240000">
                                      <p:cBhvr>
                                        <p:cTn id="47" dur="400" fill="hold">
                                          <p:stCondLst>
                                            <p:cond delay="400"/>
                                          </p:stCondLst>
                                        </p:cTn>
                                        <p:tgtEl>
                                          <p:spTgt spid="14"/>
                                        </p:tgtEl>
                                        <p:attrNameLst>
                                          <p:attrName>r</p:attrName>
                                        </p:attrNameLst>
                                      </p:cBhvr>
                                    </p:animRot>
                                    <p:animRot by="240000">
                                      <p:cBhvr>
                                        <p:cTn id="48" dur="400" fill="hold">
                                          <p:stCondLst>
                                            <p:cond delay="800"/>
                                          </p:stCondLst>
                                        </p:cTn>
                                        <p:tgtEl>
                                          <p:spTgt spid="14"/>
                                        </p:tgtEl>
                                        <p:attrNameLst>
                                          <p:attrName>r</p:attrName>
                                        </p:attrNameLst>
                                      </p:cBhvr>
                                    </p:animRot>
                                    <p:animRot by="-240000">
                                      <p:cBhvr>
                                        <p:cTn id="49" dur="400" fill="hold">
                                          <p:stCondLst>
                                            <p:cond delay="1200"/>
                                          </p:stCondLst>
                                        </p:cTn>
                                        <p:tgtEl>
                                          <p:spTgt spid="14"/>
                                        </p:tgtEl>
                                        <p:attrNameLst>
                                          <p:attrName>r</p:attrName>
                                        </p:attrNameLst>
                                      </p:cBhvr>
                                    </p:animRot>
                                    <p:animRot by="120000">
                                      <p:cBhvr>
                                        <p:cTn id="50" dur="400" fill="hold">
                                          <p:stCondLst>
                                            <p:cond delay="1600"/>
                                          </p:stCondLst>
                                        </p:cTn>
                                        <p:tgtEl>
                                          <p:spTgt spid="14"/>
                                        </p:tgtEl>
                                        <p:attrNameLst>
                                          <p:attrName>r</p:attrName>
                                        </p:attrNameLst>
                                      </p:cBhvr>
                                    </p:animRot>
                                  </p:childTnLst>
                                </p:cTn>
                              </p:par>
                              <p:par>
                                <p:cTn id="51" presetID="32" presetClass="emph" presetSubtype="0" repeatCount="indefinite" fill="hold" nodeType="withEffect">
                                  <p:stCondLst>
                                    <p:cond delay="16000"/>
                                  </p:stCondLst>
                                  <p:childTnLst>
                                    <p:animRot by="120000">
                                      <p:cBhvr>
                                        <p:cTn id="52" dur="200" fill="hold">
                                          <p:stCondLst>
                                            <p:cond delay="0"/>
                                          </p:stCondLst>
                                        </p:cTn>
                                        <p:tgtEl>
                                          <p:spTgt spid="13"/>
                                        </p:tgtEl>
                                        <p:attrNameLst>
                                          <p:attrName>r</p:attrName>
                                        </p:attrNameLst>
                                      </p:cBhvr>
                                    </p:animRot>
                                    <p:animRot by="-240000">
                                      <p:cBhvr>
                                        <p:cTn id="53" dur="400" fill="hold">
                                          <p:stCondLst>
                                            <p:cond delay="400"/>
                                          </p:stCondLst>
                                        </p:cTn>
                                        <p:tgtEl>
                                          <p:spTgt spid="13"/>
                                        </p:tgtEl>
                                        <p:attrNameLst>
                                          <p:attrName>r</p:attrName>
                                        </p:attrNameLst>
                                      </p:cBhvr>
                                    </p:animRot>
                                    <p:animRot by="240000">
                                      <p:cBhvr>
                                        <p:cTn id="54" dur="400" fill="hold">
                                          <p:stCondLst>
                                            <p:cond delay="800"/>
                                          </p:stCondLst>
                                        </p:cTn>
                                        <p:tgtEl>
                                          <p:spTgt spid="13"/>
                                        </p:tgtEl>
                                        <p:attrNameLst>
                                          <p:attrName>r</p:attrName>
                                        </p:attrNameLst>
                                      </p:cBhvr>
                                    </p:animRot>
                                    <p:animRot by="-240000">
                                      <p:cBhvr>
                                        <p:cTn id="55" dur="400" fill="hold">
                                          <p:stCondLst>
                                            <p:cond delay="1200"/>
                                          </p:stCondLst>
                                        </p:cTn>
                                        <p:tgtEl>
                                          <p:spTgt spid="13"/>
                                        </p:tgtEl>
                                        <p:attrNameLst>
                                          <p:attrName>r</p:attrName>
                                        </p:attrNameLst>
                                      </p:cBhvr>
                                    </p:animRot>
                                    <p:animRot by="120000">
                                      <p:cBhvr>
                                        <p:cTn id="56" dur="400" fill="hold">
                                          <p:stCondLst>
                                            <p:cond delay="16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6824" y="206188"/>
            <a:ext cx="11125200" cy="369332"/>
          </a:xfrm>
          <a:prstGeom prst="rect">
            <a:avLst/>
          </a:prstGeom>
          <a:noFill/>
        </p:spPr>
        <p:txBody>
          <a:bodyPr wrap="square" rtlCol="0">
            <a:spAutoFit/>
          </a:bodyPr>
          <a:lstStyle/>
          <a:p>
            <a:r>
              <a:rPr lang="en-US" dirty="0" smtClean="0"/>
              <a:t>Besides dancing on the seas, the members of the cruise dance when on land as these pictures show</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8407" y="4041660"/>
            <a:ext cx="3363446" cy="252258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842" y="762000"/>
            <a:ext cx="3272358" cy="326785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6226" y="914839"/>
            <a:ext cx="4207809" cy="283672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824" y="4176793"/>
            <a:ext cx="4184379" cy="237564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2570" y="4041659"/>
            <a:ext cx="2756409" cy="2645914"/>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88686" y="1155711"/>
            <a:ext cx="3386054" cy="2305757"/>
          </a:xfrm>
          <a:prstGeom prst="rect">
            <a:avLst/>
          </a:prstGeom>
        </p:spPr>
      </p:pic>
    </p:spTree>
    <p:extLst>
      <p:ext uri="{BB962C8B-B14F-4D97-AF65-F5344CB8AC3E}">
        <p14:creationId xmlns:p14="http://schemas.microsoft.com/office/powerpoint/2010/main" val="1494933202"/>
      </p:ext>
    </p:extLst>
  </p:cSld>
  <p:clrMapOvr>
    <a:masterClrMapping/>
  </p:clrMapOvr>
  <mc:AlternateContent xmlns:mc="http://schemas.openxmlformats.org/markup-compatibility/2006" xmlns:p14="http://schemas.microsoft.com/office/powerpoint/2010/main">
    <mc:Choice Requires="p14">
      <p:transition spd="slow" p14:dur="2000" advClick="0" advTm="14000"/>
    </mc:Choice>
    <mc:Fallback xmlns="">
      <p:transition spd="slow" advClick="0" advTm="14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058"/>
            <a:ext cx="10515600" cy="486603"/>
          </a:xfrm>
        </p:spPr>
        <p:txBody>
          <a:bodyPr>
            <a:normAutofit fontScale="90000"/>
          </a:bodyPr>
          <a:lstStyle/>
          <a:p>
            <a:r>
              <a:rPr lang="en-US" dirty="0" smtClean="0"/>
              <a:t>So, What do we know about this cruise</a:t>
            </a:r>
            <a:endParaRPr lang="en-US" dirty="0"/>
          </a:p>
        </p:txBody>
      </p:sp>
      <p:sp>
        <p:nvSpPr>
          <p:cNvPr id="3" name="Content Placeholder 2"/>
          <p:cNvSpPr>
            <a:spLocks noGrp="1"/>
          </p:cNvSpPr>
          <p:nvPr>
            <p:ph sz="half" idx="1"/>
          </p:nvPr>
        </p:nvSpPr>
        <p:spPr>
          <a:xfrm>
            <a:off x="333393" y="882394"/>
            <a:ext cx="5181600" cy="4351338"/>
          </a:xfrm>
        </p:spPr>
        <p:txBody>
          <a:bodyPr>
            <a:normAutofit fontScale="92500" lnSpcReduction="20000"/>
          </a:bodyPr>
          <a:lstStyle/>
          <a:p>
            <a:r>
              <a:rPr lang="en-US" dirty="0" smtClean="0"/>
              <a:t>At sea From Feb 6 through Feb 10</a:t>
            </a:r>
          </a:p>
          <a:p>
            <a:r>
              <a:rPr lang="en-US" dirty="0" smtClean="0"/>
              <a:t>Aboard Royal Caribbean’s Liberty Of The Seas</a:t>
            </a:r>
          </a:p>
          <a:p>
            <a:r>
              <a:rPr lang="en-US" dirty="0" smtClean="0"/>
              <a:t>Transiting from Miami to </a:t>
            </a:r>
            <a:r>
              <a:rPr lang="en-US" dirty="0" smtClean="0"/>
              <a:t>Cancun </a:t>
            </a:r>
            <a:r>
              <a:rPr lang="en-US" dirty="0" smtClean="0"/>
              <a:t>and back</a:t>
            </a:r>
          </a:p>
          <a:p>
            <a:r>
              <a:rPr lang="en-US" dirty="0" smtClean="0"/>
              <a:t>Nights spent dancing either on the ship stage or on the basketball deck</a:t>
            </a:r>
          </a:p>
          <a:p>
            <a:r>
              <a:rPr lang="en-US" dirty="0" smtClean="0"/>
              <a:t>Featured choreographers were </a:t>
            </a:r>
            <a:r>
              <a:rPr lang="en-US" dirty="0" err="1" smtClean="0"/>
              <a:t>Eyal</a:t>
            </a:r>
            <a:r>
              <a:rPr lang="en-US" dirty="0" smtClean="0"/>
              <a:t> </a:t>
            </a:r>
            <a:r>
              <a:rPr lang="en-US" dirty="0" err="1" smtClean="0"/>
              <a:t>Bitton</a:t>
            </a:r>
            <a:r>
              <a:rPr lang="en-US" dirty="0" smtClean="0"/>
              <a:t> and Oren Ashkenazi. In Oren’s case many of the dances demonstrated were of his choreography</a:t>
            </a:r>
          </a:p>
          <a:p>
            <a:r>
              <a:rPr lang="en-US" dirty="0" smtClean="0"/>
              <a:t>Featured Singer was </a:t>
            </a:r>
            <a:r>
              <a:rPr lang="en-US" dirty="0" err="1" smtClean="0"/>
              <a:t>Sagiv</a:t>
            </a:r>
            <a:r>
              <a:rPr lang="en-US" dirty="0" smtClean="0"/>
              <a:t> Cohen</a:t>
            </a:r>
          </a:p>
          <a:p>
            <a:r>
              <a:rPr lang="en-US" dirty="0" err="1" smtClean="0"/>
              <a:t>Eyal</a:t>
            </a:r>
            <a:r>
              <a:rPr lang="en-US" dirty="0" smtClean="0"/>
              <a:t> has an additional surprise for the dance cruise</a:t>
            </a:r>
          </a:p>
          <a:p>
            <a:r>
              <a:rPr lang="en-US" dirty="0" err="1" smtClean="0"/>
              <a:t>Eyal</a:t>
            </a:r>
            <a:r>
              <a:rPr lang="en-US" dirty="0" smtClean="0"/>
              <a:t> surprises everyone, but especially his girlfriend, with a surprise proposal tendered and accepted (the pictures here represent the sequence of events with the middle being a poorly lit shot of the proposal)</a:t>
            </a:r>
            <a:endParaRPr lang="en-US" dirty="0"/>
          </a:p>
        </p:txBody>
      </p:sp>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9040903" y="76058"/>
            <a:ext cx="2996553" cy="2440341"/>
          </a:xfr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0243" y="700844"/>
            <a:ext cx="2422869" cy="1677371"/>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0903" y="4655544"/>
            <a:ext cx="2860991" cy="2136803"/>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08683" y="2560290"/>
            <a:ext cx="2746595" cy="2051363"/>
          </a:xfrm>
          <a:prstGeom prst="rect">
            <a:avLst/>
          </a:prstGeom>
        </p:spPr>
      </p:pic>
      <p:pic>
        <p:nvPicPr>
          <p:cNvPr id="4" name="Israel Shiker - Kmo Sira Truf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791200" y="3124200"/>
            <a:ext cx="609600" cy="609600"/>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14993" y="2516399"/>
            <a:ext cx="2713371" cy="2035028"/>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91200" y="4582633"/>
            <a:ext cx="2338089" cy="2232819"/>
          </a:xfrm>
          <a:prstGeom prst="rect">
            <a:avLst/>
          </a:prstGeom>
        </p:spPr>
      </p:pic>
    </p:spTree>
    <p:extLst>
      <p:ext uri="{BB962C8B-B14F-4D97-AF65-F5344CB8AC3E}">
        <p14:creationId xmlns:p14="http://schemas.microsoft.com/office/powerpoint/2010/main" val="1498459392"/>
      </p:ext>
    </p:extLst>
  </p:cSld>
  <p:clrMapOvr>
    <a:masterClrMapping/>
  </p:clrMapOvr>
  <mc:AlternateContent xmlns:mc="http://schemas.openxmlformats.org/markup-compatibility/2006" xmlns:p14="http://schemas.microsoft.com/office/powerpoint/2010/main">
    <mc:Choice Requires="p14">
      <p:transition spd="slow" p14:dur="2000" advClick="0" advTm="19500"/>
    </mc:Choice>
    <mc:Fallback xmlns="">
      <p:transition spd="slow" advClick="0" advTm="19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200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14000"/>
                                  </p:stCondLst>
                                  <p:childTnLst>
                                    <p:set>
                                      <p:cBhvr>
                                        <p:cTn id="8" dur="1" fill="hold">
                                          <p:stCondLst>
                                            <p:cond delay="0"/>
                                          </p:stCondLst>
                                        </p:cTn>
                                        <p:tgtEl>
                                          <p:spTgt spid="5"/>
                                        </p:tgtEl>
                                        <p:attrNameLst>
                                          <p:attrName>style.visibility</p:attrName>
                                        </p:attrNameLst>
                                      </p:cBhvr>
                                      <p:to>
                                        <p:strVal val="visible"/>
                                      </p:to>
                                    </p:set>
                                  </p:childTnLst>
                                </p:cTn>
                              </p:par>
                            </p:childTnLst>
                          </p:cTn>
                        </p:par>
                        <p:par>
                          <p:cTn id="9" fill="hold">
                            <p:stCondLst>
                              <p:cond delay="14000"/>
                            </p:stCondLst>
                            <p:childTnLst>
                              <p:par>
                                <p:cTn id="10" presetID="1"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2"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771</TotalTime>
  <Words>556</Words>
  <Application>Microsoft Office PowerPoint</Application>
  <PresentationFormat>Widescreen</PresentationFormat>
  <Paragraphs>53</Paragraphs>
  <Slides>9</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Trebuchet MS</vt:lpstr>
      <vt:lpstr>Wingdings 3</vt:lpstr>
      <vt:lpstr>Facet</vt:lpstr>
      <vt:lpstr>History Of Cruise Ships</vt:lpstr>
      <vt:lpstr>PowerPoint Presentation</vt:lpstr>
      <vt:lpstr>PowerPoint Presentation</vt:lpstr>
      <vt:lpstr>PowerPoint Presentation</vt:lpstr>
      <vt:lpstr>PowerPoint Presentation</vt:lpstr>
      <vt:lpstr>The Cruise In Question: Machol Yam, a Dance Cruise</vt:lpstr>
      <vt:lpstr>PowerPoint Presentation</vt:lpstr>
      <vt:lpstr>PowerPoint Presentation</vt:lpstr>
      <vt:lpstr>So, What do we know about this cruise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Win7</dc:creator>
  <cp:lastModifiedBy>Win7</cp:lastModifiedBy>
  <cp:revision>45</cp:revision>
  <dcterms:created xsi:type="dcterms:W3CDTF">2014-03-16T15:14:52Z</dcterms:created>
  <dcterms:modified xsi:type="dcterms:W3CDTF">2014-03-17T15:10:17Z</dcterms:modified>
</cp:coreProperties>
</file>